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82" r:id="rId4"/>
    <p:sldId id="264" r:id="rId5"/>
    <p:sldId id="267" r:id="rId6"/>
    <p:sldId id="266" r:id="rId7"/>
    <p:sldId id="274" r:id="rId8"/>
    <p:sldId id="268" r:id="rId9"/>
    <p:sldId id="275" r:id="rId10"/>
    <p:sldId id="276" r:id="rId11"/>
    <p:sldId id="277" r:id="rId12"/>
    <p:sldId id="269" r:id="rId13"/>
    <p:sldId id="270" r:id="rId14"/>
    <p:sldId id="271" r:id="rId15"/>
    <p:sldId id="278" r:id="rId16"/>
    <p:sldId id="279" r:id="rId17"/>
    <p:sldId id="272" r:id="rId18"/>
    <p:sldId id="265" r:id="rId19"/>
    <p:sldId id="285" r:id="rId20"/>
    <p:sldId id="273" r:id="rId21"/>
    <p:sldId id="283" r:id="rId22"/>
    <p:sldId id="284" r:id="rId23"/>
    <p:sldId id="281" r:id="rId24"/>
    <p:sldId id="263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7574E-ACC6-5B4F-9EED-955AEF89F971}" v="159" dt="2026-05-10T09:23:00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48" y="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302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862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077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066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762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184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4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927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95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4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176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5169-2959-410B-8246-A51073B94913}" type="datetimeFigureOut">
              <a:rPr lang="hu-HU" smtClean="0"/>
              <a:t>2026. 05. 12.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E51B-DF8A-47CD-80A1-9C0BA4898F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58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jt.hu/jogszabaly/2024-87-00-0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gyintezes.mszt.hu/webaruhaz/szabvany-adatok?standard=150775" TargetMode="External"/><Relationship Id="rId3" Type="http://schemas.openxmlformats.org/officeDocument/2006/relationships/hyperlink" Target="https://ugyintezes.mszt.hu/webaruhaz/szabvany-adatok?standard=152838" TargetMode="External"/><Relationship Id="rId7" Type="http://schemas.openxmlformats.org/officeDocument/2006/relationships/hyperlink" Target="https://ugyintezes.mszt.hu/webaruhaz/szabvany-adatok?standard=15077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gyintezes.mszt.hu/webaruhaz/szabvany-adatok?standard=152345" TargetMode="External"/><Relationship Id="rId5" Type="http://schemas.openxmlformats.org/officeDocument/2006/relationships/hyperlink" Target="https://ugyintezes.mszt.hu/webaruhaz/szabvany-adatok?standard=152569" TargetMode="External"/><Relationship Id="rId10" Type="http://schemas.openxmlformats.org/officeDocument/2006/relationships/hyperlink" Target="https://ugyintezes.mszt.hu/webaruhaz/szabvany-adatok?standard=150406" TargetMode="External"/><Relationship Id="rId4" Type="http://schemas.openxmlformats.org/officeDocument/2006/relationships/hyperlink" Target="https://ugyintezes.mszt.hu/webaruhaz/szabvany-adatok?standard=152570" TargetMode="External"/><Relationship Id="rId9" Type="http://schemas.openxmlformats.org/officeDocument/2006/relationships/hyperlink" Target="https://ugyintezes.mszt.hu/webaruhaz/szabvany-adatok?standard=15077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B826DDE-ACF9-46C4-9814-D76079B36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105419"/>
            <a:ext cx="7772400" cy="637557"/>
          </a:xfrm>
          <a:noFill/>
          <a:effectLst>
            <a:outerShdw blurRad="50800" algn="tl" rotWithShape="0">
              <a:prstClr val="black">
                <a:alpha val="20000"/>
              </a:prstClr>
            </a:outerShdw>
          </a:effectLst>
        </p:spPr>
        <p:txBody>
          <a:bodyPr tIns="72000" bIns="0" anchor="ctr">
            <a:normAutofit/>
          </a:bodyPr>
          <a:lstStyle/>
          <a:p>
            <a:r>
              <a:rPr lang="hu-HU" sz="3200" b="1" dirty="0">
                <a:latin typeface="+mn-lt"/>
              </a:rPr>
              <a:t>KÖSZÖNTJÜK VENDÉGEINKET!</a:t>
            </a:r>
          </a:p>
        </p:txBody>
      </p:sp>
    </p:spTree>
    <p:extLst>
      <p:ext uri="{BB962C8B-B14F-4D97-AF65-F5344CB8AC3E}">
        <p14:creationId xmlns:p14="http://schemas.microsoft.com/office/powerpoint/2010/main" val="204556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6C4D2-36D4-DC32-8ECE-8B0B8716C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E24E39B-A53E-F556-65FB-DA99C5C2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FF3679E-3204-B986-03DD-3D3EB208FF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5292" y="1075244"/>
            <a:ext cx="811341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latin typeface="+mn-lt"/>
              </a:rPr>
              <a:t>Koordinációs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intézkedések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r>
              <a:rPr lang="en-US" sz="2000" b="1" u="sng" dirty="0">
                <a:latin typeface="+mn-lt"/>
              </a:rPr>
              <a:t>a </a:t>
            </a:r>
            <a:r>
              <a:rPr lang="en-US" sz="2000" b="1" u="sng" dirty="0" err="1">
                <a:latin typeface="+mn-lt"/>
              </a:rPr>
              <a:t>munkáltató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vagy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az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általa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kinevezett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koordinátor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feladata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az</a:t>
            </a:r>
            <a:r>
              <a:rPr lang="en-US" sz="2000" b="1" u="sng" dirty="0">
                <a:latin typeface="+mn-lt"/>
              </a:rPr>
              <a:t>, </a:t>
            </a:r>
            <a:r>
              <a:rPr lang="en-US" sz="2000" b="1" u="sng" dirty="0" err="1">
                <a:latin typeface="+mn-lt"/>
              </a:rPr>
              <a:t>hogy</a:t>
            </a:r>
            <a:r>
              <a:rPr lang="en-US" sz="2000" b="1" u="sng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különböző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csoportok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munkáját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összehangolja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függetlenül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attól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azok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melyik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vállalathoz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tartoznak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annak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érdekében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feltérképezhesse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azokat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helyzeteket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amelyekben</a:t>
            </a:r>
            <a:r>
              <a:rPr lang="en-US" sz="2000" dirty="0">
                <a:latin typeface="+mn-lt"/>
              </a:rPr>
              <a:t> e </a:t>
            </a:r>
            <a:r>
              <a:rPr lang="en-US" sz="2000" dirty="0" err="1">
                <a:latin typeface="+mn-lt"/>
              </a:rPr>
              <a:t>csoportok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veszélyeztetik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egymást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meghozhassa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szükséges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intézkedéseket</a:t>
            </a:r>
            <a:r>
              <a:rPr lang="en-US" sz="2000" dirty="0">
                <a:latin typeface="+mn-lt"/>
              </a:rPr>
              <a:t>. A </a:t>
            </a:r>
            <a:r>
              <a:rPr lang="en-US" sz="2000" dirty="0" err="1">
                <a:latin typeface="+mn-lt"/>
              </a:rPr>
              <a:t>koordinátort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ezért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időben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kell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tájékoztatni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elvégzendő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munkákról</a:t>
            </a:r>
            <a:r>
              <a:rPr lang="en-US" sz="2000" dirty="0">
                <a:latin typeface="+mn-lt"/>
              </a:rPr>
              <a:t>.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B6272-9A9D-BC4C-6637-D9DFAE666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4" y="3894364"/>
            <a:ext cx="919424" cy="919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87A36-11C1-3D7D-FE85-C6CBA9EBC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26" y="3300883"/>
            <a:ext cx="2808514" cy="2106386"/>
          </a:xfrm>
          <a:prstGeom prst="rect">
            <a:avLst/>
          </a:prstGeom>
        </p:spPr>
      </p:pic>
      <p:sp>
        <p:nvSpPr>
          <p:cNvPr id="7" name="Szövegdoboz 1">
            <a:extLst>
              <a:ext uri="{FF2B5EF4-FFF2-40B4-BE49-F238E27FC236}">
                <a16:creationId xmlns:a16="http://schemas.microsoft.com/office/drawing/2014/main" id="{F0CC9DC4-2D74-DD5C-45FD-654E87720657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220631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D5AE4-92D6-46CE-979C-108B5625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C539E3B6-118C-991A-9A01-2954F100F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9AD481D-F615-1F83-6440-5534C9621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381625"/>
            <a:ext cx="811341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latin typeface="+mn-lt"/>
              </a:rPr>
              <a:t>Koordinációs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intézkedések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Speciális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tervezési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biztonsági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szervezeti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felelősségeit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tekintve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munkáltatónak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vagy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koordinátornak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alábbi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robbanásvédelemhez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kapcsolódó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követelményeknek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kell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eleget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tennie</a:t>
            </a:r>
            <a:r>
              <a:rPr lang="en-US" sz="2000" dirty="0">
                <a:latin typeface="+mn-lt"/>
              </a:rPr>
              <a:t>:</a:t>
            </a:r>
          </a:p>
          <a:p>
            <a:pPr lvl="1"/>
            <a:r>
              <a:rPr lang="en-US" sz="2000" dirty="0" err="1">
                <a:latin typeface="+mn-lt"/>
              </a:rPr>
              <a:t>robbanásvédelmi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tapasztalat</a:t>
            </a:r>
            <a:r>
              <a:rPr lang="en-US" sz="2000" dirty="0">
                <a:latin typeface="+mn-lt"/>
              </a:rPr>
              <a:t>;</a:t>
            </a:r>
          </a:p>
          <a:p>
            <a:pPr lvl="1"/>
            <a:r>
              <a:rPr lang="en-US" sz="2000" dirty="0">
                <a:latin typeface="+mn-lt"/>
              </a:rPr>
              <a:t>a 89/391/EGK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1999/92/EK </a:t>
            </a:r>
            <a:r>
              <a:rPr lang="en-US" sz="2000" dirty="0" err="1">
                <a:latin typeface="+mn-lt"/>
              </a:rPr>
              <a:t>irányelveket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nemzeti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jogrendbe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átültető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jogszabályok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ismerete</a:t>
            </a:r>
            <a:r>
              <a:rPr lang="en-US" sz="2000" dirty="0">
                <a:latin typeface="+mn-lt"/>
              </a:rPr>
              <a:t>;</a:t>
            </a:r>
          </a:p>
          <a:p>
            <a:pPr lvl="1"/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vállalat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szervezeti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felépítésének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ismerete</a:t>
            </a:r>
            <a:r>
              <a:rPr lang="en-US" sz="2000" dirty="0">
                <a:latin typeface="+mn-lt"/>
              </a:rPr>
              <a:t>;</a:t>
            </a:r>
          </a:p>
          <a:p>
            <a:pPr lvl="1"/>
            <a:r>
              <a:rPr lang="en-US" sz="2000" dirty="0" err="1">
                <a:latin typeface="+mn-lt"/>
              </a:rPr>
              <a:t>vezetői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képességek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annak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biztosítása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érdekében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kiadott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utasításokat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betartsák</a:t>
            </a:r>
            <a:r>
              <a:rPr lang="en-US" sz="2000" dirty="0">
                <a:latin typeface="+mn-lt"/>
              </a:rPr>
              <a:t>.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45243-3BEF-7C51-A64F-7993BBF7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17" y="4822619"/>
            <a:ext cx="919424" cy="919424"/>
          </a:xfrm>
          <a:prstGeom prst="rect">
            <a:avLst/>
          </a:prstGeom>
        </p:spPr>
      </p:pic>
      <p:sp>
        <p:nvSpPr>
          <p:cNvPr id="5" name="Szövegdoboz 1">
            <a:extLst>
              <a:ext uri="{FF2B5EF4-FFF2-40B4-BE49-F238E27FC236}">
                <a16:creationId xmlns:a16="http://schemas.microsoft.com/office/drawing/2014/main" id="{07CB93FF-2B88-1369-D41A-8C549906D0F6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234866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7FBEC-6D40-21D4-C596-BD2DBEFAB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CD11C22-1F7D-88A2-561F-3E09C3AB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9BF1FFC-B6D1-C3BE-E9AB-49F63029E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3739" y="1064394"/>
            <a:ext cx="7821611" cy="286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+mn-lt"/>
              </a:rPr>
              <a:t>ATEX Guideline Edition 6 – Mi </a:t>
            </a:r>
            <a:r>
              <a:rPr lang="en-US" sz="2000" b="1" dirty="0" err="1">
                <a:latin typeface="+mn-lt"/>
              </a:rPr>
              <a:t>változott</a:t>
            </a:r>
            <a:r>
              <a:rPr lang="en-US" sz="2000" b="1" dirty="0">
                <a:latin typeface="+mn-lt"/>
              </a:rPr>
              <a:t>?</a:t>
            </a:r>
            <a:endParaRPr lang="en-US" sz="2000" dirty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Mit </a:t>
            </a:r>
            <a:r>
              <a:rPr lang="en-US" sz="2000" b="1" dirty="0" err="1">
                <a:latin typeface="+mn-lt"/>
              </a:rPr>
              <a:t>kell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tenniük</a:t>
            </a:r>
            <a:r>
              <a:rPr lang="en-US" sz="2000" b="1" dirty="0">
                <a:latin typeface="+mn-lt"/>
              </a:rPr>
              <a:t> a </a:t>
            </a:r>
            <a:r>
              <a:rPr lang="en-US" sz="2000" b="1" dirty="0" err="1">
                <a:latin typeface="+mn-lt"/>
              </a:rPr>
              <a:t>gyártóknak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és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üzemeltetőknek</a:t>
            </a:r>
            <a:r>
              <a:rPr lang="en-US" sz="2000" b="1" dirty="0">
                <a:latin typeface="+mn-lt"/>
              </a:rPr>
              <a:t>?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br>
              <a:rPr lang="en-US" sz="2000" dirty="0">
                <a:latin typeface="+mn-lt"/>
              </a:rPr>
            </a:br>
            <a:r>
              <a:rPr lang="en-US" sz="2000" dirty="0"/>
              <a:t>✔ IECEx / ATEX / IEC 60079 / ISO 80079 </a:t>
            </a:r>
            <a:r>
              <a:rPr lang="en-US" sz="2000" dirty="0" err="1"/>
              <a:t>követelmények</a:t>
            </a:r>
            <a:r>
              <a:rPr lang="en-US" sz="2000" dirty="0"/>
              <a:t> </a:t>
            </a:r>
            <a:r>
              <a:rPr lang="en-US" sz="2000" dirty="0" err="1"/>
              <a:t>integrált</a:t>
            </a:r>
            <a:r>
              <a:rPr lang="en-US" sz="2000" dirty="0"/>
              <a:t> </a:t>
            </a:r>
            <a:r>
              <a:rPr lang="en-US" sz="2000" dirty="0" err="1"/>
              <a:t>kezelése</a:t>
            </a:r>
            <a:r>
              <a:rPr lang="en-US" sz="2000" dirty="0"/>
              <a:t> </a:t>
            </a:r>
            <a:r>
              <a:rPr lang="en-US" sz="2000" dirty="0" err="1"/>
              <a:t>gyártói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felhasználói</a:t>
            </a:r>
            <a:r>
              <a:rPr lang="en-US" sz="2000" dirty="0"/>
              <a:t> </a:t>
            </a:r>
            <a:r>
              <a:rPr lang="en-US" sz="2000" dirty="0" err="1"/>
              <a:t>oldalon</a:t>
            </a:r>
            <a:r>
              <a:rPr lang="en-US" sz="2000" dirty="0"/>
              <a:t> </a:t>
            </a:r>
            <a:r>
              <a:rPr lang="en-US" sz="2000" dirty="0" err="1"/>
              <a:t>egyaránt</a:t>
            </a:r>
            <a:r>
              <a:rPr lang="en-US" sz="2000" dirty="0"/>
              <a:t> </a:t>
            </a:r>
            <a:r>
              <a:rPr lang="en-US" sz="2000" dirty="0">
                <a:latin typeface="+mn-lt"/>
              </a:rPr>
              <a:t>✔ </a:t>
            </a:r>
            <a:r>
              <a:rPr lang="en-US" sz="2000" dirty="0" err="1">
                <a:latin typeface="+mn-lt"/>
              </a:rPr>
              <a:t>Összeszerelések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újraértékelése</a:t>
            </a:r>
            <a:br>
              <a:rPr lang="en-US" sz="2000" dirty="0">
                <a:latin typeface="+mn-lt"/>
              </a:rPr>
            </a:br>
            <a:r>
              <a:rPr lang="en-US" sz="2000" dirty="0"/>
              <a:t>✔ </a:t>
            </a:r>
            <a:r>
              <a:rPr lang="en-US" sz="2000" dirty="0" err="1"/>
              <a:t>Kompetenciák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felelősségi</a:t>
            </a:r>
            <a:r>
              <a:rPr lang="en-US" sz="2000" dirty="0"/>
              <a:t> </a:t>
            </a:r>
            <a:r>
              <a:rPr lang="en-US" sz="2000" dirty="0" err="1"/>
              <a:t>körök</a:t>
            </a:r>
            <a:r>
              <a:rPr lang="en-US" sz="2000" dirty="0"/>
              <a:t> </a:t>
            </a:r>
            <a:r>
              <a:rPr lang="en-US" sz="2000" dirty="0" err="1"/>
              <a:t>tisztázása</a:t>
            </a:r>
            <a:br>
              <a:rPr lang="en-US" sz="2000" dirty="0"/>
            </a:br>
            <a:r>
              <a:rPr lang="en-US" sz="2000" dirty="0"/>
              <a:t>✔ </a:t>
            </a:r>
            <a:r>
              <a:rPr lang="en-US" sz="2000" dirty="0" err="1"/>
              <a:t>Élettartamkövető</a:t>
            </a:r>
            <a:r>
              <a:rPr lang="en-US" sz="2000" dirty="0"/>
              <a:t> 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kialakítása</a:t>
            </a:r>
            <a:br>
              <a:rPr lang="en-US" sz="2000" dirty="0"/>
            </a:br>
            <a:r>
              <a:rPr lang="en-US" sz="2000" dirty="0">
                <a:latin typeface="+mn-lt"/>
              </a:rPr>
              <a:t>✔ Dokumentációk </a:t>
            </a:r>
            <a:r>
              <a:rPr lang="en-US" sz="2000" dirty="0" err="1">
                <a:latin typeface="+mn-lt"/>
              </a:rPr>
              <a:t>frissítése</a:t>
            </a:r>
            <a:endParaRPr lang="en-US" sz="2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54784-26D7-8991-C763-A203C2ABC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03" y="3428999"/>
            <a:ext cx="3082736" cy="2055157"/>
          </a:xfrm>
          <a:prstGeom prst="rect">
            <a:avLst/>
          </a:prstGeom>
        </p:spPr>
      </p:pic>
      <p:sp>
        <p:nvSpPr>
          <p:cNvPr id="7" name="Szövegdoboz 1">
            <a:extLst>
              <a:ext uri="{FF2B5EF4-FFF2-40B4-BE49-F238E27FC236}">
                <a16:creationId xmlns:a16="http://schemas.microsoft.com/office/drawing/2014/main" id="{22D48796-28DC-9EBB-09B6-F20F5C095E79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228821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F9259-734C-67F1-E8F0-0D0E9626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465D88A-751C-3AEB-A2E3-F91AF0F6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1697C57-2D7C-47B5-D8F7-B85658AF1A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8022" y="967523"/>
            <a:ext cx="7821611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korábbi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u="sng" dirty="0" err="1">
                <a:latin typeface="+mn-lt"/>
              </a:rPr>
              <a:t>Gépdirektíva</a:t>
            </a:r>
            <a:r>
              <a:rPr lang="en-US" sz="2000" b="1" u="sng" dirty="0">
                <a:latin typeface="+mn-lt"/>
              </a:rPr>
              <a:t> 2006/42/EC </a:t>
            </a:r>
            <a:r>
              <a:rPr lang="en-US" sz="2000" dirty="0" err="1">
                <a:latin typeface="+mn-lt"/>
              </a:rPr>
              <a:t>helyét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átveszi</a:t>
            </a:r>
            <a:r>
              <a:rPr lang="en-US" sz="2000" dirty="0">
                <a:latin typeface="+mn-lt"/>
              </a:rPr>
              <a:t>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                                                                     a </a:t>
            </a:r>
            <a:r>
              <a:rPr lang="en-US" sz="2000" b="1" u="sng" dirty="0" err="1">
                <a:latin typeface="+mn-lt"/>
              </a:rPr>
              <a:t>Géprendelet</a:t>
            </a:r>
            <a:r>
              <a:rPr lang="en-US" sz="2000" b="1" u="sng" dirty="0">
                <a:latin typeface="+mn-lt"/>
              </a:rPr>
              <a:t> (EU) 2023/1230</a:t>
            </a:r>
          </a:p>
          <a:p>
            <a:r>
              <a:rPr lang="en-US" sz="2000" b="1" dirty="0">
                <a:latin typeface="+mn-lt"/>
              </a:rPr>
              <a:t>A „CE </a:t>
            </a:r>
            <a:r>
              <a:rPr lang="en-US" sz="2000" b="1" dirty="0" err="1">
                <a:latin typeface="+mn-lt"/>
              </a:rPr>
              <a:t>kész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mehet</a:t>
            </a:r>
            <a:r>
              <a:rPr lang="en-US" sz="2000" b="1" dirty="0">
                <a:latin typeface="+mn-lt"/>
              </a:rPr>
              <a:t>” </a:t>
            </a:r>
            <a:r>
              <a:rPr lang="en-US" sz="2000" b="1" dirty="0" err="1">
                <a:latin typeface="+mn-lt"/>
              </a:rPr>
              <a:t>korszak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véget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ér</a:t>
            </a:r>
            <a:r>
              <a:rPr lang="en-US" sz="2000" b="1" dirty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Az </a:t>
            </a:r>
            <a:r>
              <a:rPr lang="en-US" sz="2000" dirty="0" err="1">
                <a:latin typeface="+mn-lt"/>
              </a:rPr>
              <a:t>új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szemlélet</a:t>
            </a:r>
            <a:r>
              <a:rPr lang="en-US" sz="2000" dirty="0">
                <a:latin typeface="+mn-lt"/>
              </a:rPr>
              <a:t>:</a:t>
            </a:r>
          </a:p>
          <a:p>
            <a:pPr lvl="2"/>
            <a:r>
              <a:rPr lang="en-US" dirty="0" err="1">
                <a:latin typeface="+mn-lt"/>
              </a:rPr>
              <a:t>teljes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életciklus</a:t>
            </a:r>
            <a:r>
              <a:rPr lang="en-US" dirty="0">
                <a:latin typeface="+mn-lt"/>
              </a:rPr>
              <a:t>,</a:t>
            </a:r>
          </a:p>
          <a:p>
            <a:pPr lvl="2"/>
            <a:r>
              <a:rPr lang="en-US" dirty="0" err="1">
                <a:latin typeface="+mn-lt"/>
              </a:rPr>
              <a:t>rendszerszintű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megfelelőség</a:t>
            </a:r>
            <a:r>
              <a:rPr lang="en-US" dirty="0">
                <a:latin typeface="+mn-lt"/>
              </a:rPr>
              <a:t>,</a:t>
            </a:r>
          </a:p>
          <a:p>
            <a:pPr lvl="2"/>
            <a:r>
              <a:rPr lang="en-US" dirty="0" err="1">
                <a:latin typeface="+mn-lt"/>
              </a:rPr>
              <a:t>dokumentált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kockázatértékelés</a:t>
            </a:r>
            <a:r>
              <a:rPr lang="en-US" dirty="0">
                <a:latin typeface="+mn-lt"/>
              </a:rPr>
              <a:t>,</a:t>
            </a:r>
          </a:p>
          <a:p>
            <a:pPr lvl="2"/>
            <a:r>
              <a:rPr lang="en-US" dirty="0" err="1">
                <a:latin typeface="+mn-lt"/>
              </a:rPr>
              <a:t>követhetőség</a:t>
            </a:r>
            <a:r>
              <a:rPr lang="en-US" dirty="0">
                <a:latin typeface="+mn-lt"/>
              </a:rPr>
              <a:t>,</a:t>
            </a:r>
          </a:p>
          <a:p>
            <a:pPr lvl="2"/>
            <a:r>
              <a:rPr lang="en-US" dirty="0" err="1">
                <a:latin typeface="+mn-lt"/>
              </a:rPr>
              <a:t>változáskezelés</a:t>
            </a:r>
            <a:r>
              <a:rPr lang="en-US" dirty="0">
                <a:latin typeface="+mn-lt"/>
              </a:rPr>
              <a:t>,</a:t>
            </a:r>
          </a:p>
          <a:p>
            <a:pPr lvl="2"/>
            <a:r>
              <a:rPr lang="en-US" dirty="0" err="1">
                <a:latin typeface="+mn-lt"/>
              </a:rPr>
              <a:t>digitális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megfelelőség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52B39-CF67-9DAB-4384-262CCDC6D961}"/>
              </a:ext>
            </a:extLst>
          </p:cNvPr>
          <p:cNvSpPr txBox="1"/>
          <p:nvPr/>
        </p:nvSpPr>
        <p:spPr>
          <a:xfrm>
            <a:off x="4305813" y="1940938"/>
            <a:ext cx="42095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1.5.7. </a:t>
            </a:r>
            <a:r>
              <a:rPr lang="en-US" sz="1600" b="1" dirty="0" err="1"/>
              <a:t>Robbanás</a:t>
            </a:r>
            <a:endParaRPr lang="en-US" sz="1600" b="1" dirty="0"/>
          </a:p>
          <a:p>
            <a:r>
              <a:rPr lang="en-US" sz="1600" dirty="0"/>
              <a:t>- A </a:t>
            </a:r>
            <a:r>
              <a:rPr lang="en-US" sz="1600" dirty="0" err="1"/>
              <a:t>gépet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a </a:t>
            </a:r>
            <a:r>
              <a:rPr lang="en-US" sz="1600" dirty="0" err="1"/>
              <a:t>kapcsolódó</a:t>
            </a:r>
            <a:r>
              <a:rPr lang="en-US" sz="1600" dirty="0"/>
              <a:t> </a:t>
            </a:r>
            <a:r>
              <a:rPr lang="en-US" sz="1600" dirty="0" err="1"/>
              <a:t>terméket</a:t>
            </a:r>
            <a:r>
              <a:rPr lang="en-US" sz="1600" dirty="0"/>
              <a:t> </a:t>
            </a:r>
            <a:r>
              <a:rPr lang="en-US" sz="1600" dirty="0" err="1"/>
              <a:t>úgy</a:t>
            </a:r>
            <a:r>
              <a:rPr lang="en-US" sz="1600" dirty="0"/>
              <a:t> </a:t>
            </a:r>
            <a:r>
              <a:rPr lang="en-US" sz="1600" dirty="0" err="1"/>
              <a:t>kell</a:t>
            </a:r>
            <a:r>
              <a:rPr lang="en-US" sz="1600" dirty="0"/>
              <a:t> </a:t>
            </a:r>
            <a:r>
              <a:rPr lang="en-US" sz="1600" dirty="0" err="1"/>
              <a:t>megtervezni</a:t>
            </a:r>
            <a:r>
              <a:rPr lang="en-US" sz="1600" dirty="0"/>
              <a:t> </a:t>
            </a:r>
            <a:r>
              <a:rPr lang="en-US" sz="1600" dirty="0" err="1"/>
              <a:t>és</a:t>
            </a:r>
            <a:r>
              <a:rPr lang="en-US" sz="1600" dirty="0"/>
              <a:t> </a:t>
            </a:r>
            <a:r>
              <a:rPr lang="en-US" sz="1600" dirty="0" err="1"/>
              <a:t>gyártani</a:t>
            </a:r>
            <a:r>
              <a:rPr lang="en-US" sz="1600" dirty="0"/>
              <a:t>, </a:t>
            </a:r>
            <a:r>
              <a:rPr lang="en-US" sz="1600" dirty="0" err="1"/>
              <a:t>hogy</a:t>
            </a:r>
            <a:r>
              <a:rPr lang="en-US" sz="1600" dirty="0"/>
              <a:t> </a:t>
            </a:r>
            <a:r>
              <a:rPr lang="en-US" sz="1600" dirty="0" err="1"/>
              <a:t>elkerülhető</a:t>
            </a:r>
            <a:r>
              <a:rPr lang="en-US" sz="1600" dirty="0"/>
              <a:t> </a:t>
            </a:r>
            <a:r>
              <a:rPr lang="en-US" sz="1600" dirty="0" err="1"/>
              <a:t>legyen</a:t>
            </a:r>
            <a:r>
              <a:rPr lang="en-US" sz="1600" dirty="0"/>
              <a:t> a </a:t>
            </a:r>
            <a:r>
              <a:rPr lang="en-US" sz="1600" dirty="0" err="1"/>
              <a:t>maga</a:t>
            </a:r>
            <a:r>
              <a:rPr lang="en-US" sz="1600" dirty="0"/>
              <a:t> a </a:t>
            </a:r>
            <a:r>
              <a:rPr lang="en-US" sz="1600" dirty="0" err="1"/>
              <a:t>gép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a </a:t>
            </a:r>
            <a:r>
              <a:rPr lang="en-US" sz="1600" dirty="0" err="1"/>
              <a:t>kapcsolódó</a:t>
            </a:r>
            <a:r>
              <a:rPr lang="en-US" sz="1600" dirty="0"/>
              <a:t> </a:t>
            </a:r>
            <a:r>
              <a:rPr lang="en-US" sz="1600" dirty="0" err="1"/>
              <a:t>termék</a:t>
            </a:r>
            <a:r>
              <a:rPr lang="en-US" sz="1600" dirty="0"/>
              <a:t> </a:t>
            </a:r>
            <a:r>
              <a:rPr lang="en-US" sz="1600" dirty="0" err="1"/>
              <a:t>által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a </a:t>
            </a:r>
            <a:r>
              <a:rPr lang="en-US" sz="1600" dirty="0" err="1"/>
              <a:t>gép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a </a:t>
            </a:r>
            <a:r>
              <a:rPr lang="en-US" sz="1600" dirty="0" err="1"/>
              <a:t>kapcsolódó</a:t>
            </a:r>
            <a:r>
              <a:rPr lang="en-US" sz="1600" dirty="0"/>
              <a:t> </a:t>
            </a:r>
            <a:r>
              <a:rPr lang="en-US" sz="1600" dirty="0" err="1"/>
              <a:t>termék</a:t>
            </a:r>
            <a:r>
              <a:rPr lang="en-US" sz="1600" dirty="0"/>
              <a:t> </a:t>
            </a:r>
            <a:r>
              <a:rPr lang="en-US" sz="1600" dirty="0" err="1"/>
              <a:t>révén</a:t>
            </a:r>
            <a:r>
              <a:rPr lang="en-US" sz="1600" dirty="0"/>
              <a:t> </a:t>
            </a:r>
            <a:r>
              <a:rPr lang="en-US" sz="1600" dirty="0" err="1"/>
              <a:t>felhasznált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</a:t>
            </a:r>
            <a:r>
              <a:rPr lang="en-US" sz="1600" dirty="0" err="1"/>
              <a:t>termelt</a:t>
            </a:r>
            <a:r>
              <a:rPr lang="en-US" sz="1600" dirty="0"/>
              <a:t> </a:t>
            </a:r>
            <a:r>
              <a:rPr lang="en-US" sz="1600" dirty="0" err="1"/>
              <a:t>gázok</a:t>
            </a:r>
            <a:r>
              <a:rPr lang="en-US" sz="1600" dirty="0"/>
              <a:t>, </a:t>
            </a:r>
            <a:r>
              <a:rPr lang="en-US" sz="1600" dirty="0" err="1"/>
              <a:t>folyadékok</a:t>
            </a:r>
            <a:r>
              <a:rPr lang="en-US" sz="1600" dirty="0"/>
              <a:t>, </a:t>
            </a:r>
            <a:r>
              <a:rPr lang="en-US" sz="1600" dirty="0" err="1"/>
              <a:t>por</a:t>
            </a:r>
            <a:r>
              <a:rPr lang="en-US" sz="1600" dirty="0"/>
              <a:t>, </a:t>
            </a:r>
            <a:r>
              <a:rPr lang="en-US" sz="1600" dirty="0" err="1"/>
              <a:t>gőzök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</a:t>
            </a:r>
            <a:r>
              <a:rPr lang="en-US" sz="1600" dirty="0" err="1"/>
              <a:t>egyéb</a:t>
            </a:r>
            <a:r>
              <a:rPr lang="en-US" sz="1600" dirty="0"/>
              <a:t> </a:t>
            </a:r>
            <a:r>
              <a:rPr lang="en-US" sz="1600" dirty="0" err="1"/>
              <a:t>anyagok</a:t>
            </a:r>
            <a:r>
              <a:rPr lang="en-US" sz="1600" dirty="0"/>
              <a:t> </a:t>
            </a:r>
            <a:r>
              <a:rPr lang="en-US" sz="1600" dirty="0" err="1"/>
              <a:t>által</a:t>
            </a:r>
            <a:r>
              <a:rPr lang="en-US" sz="1600" dirty="0"/>
              <a:t> </a:t>
            </a:r>
            <a:r>
              <a:rPr lang="en-US" sz="1600" dirty="0" err="1"/>
              <a:t>jelentett</a:t>
            </a:r>
            <a:r>
              <a:rPr lang="en-US" sz="1600" dirty="0"/>
              <a:t> </a:t>
            </a:r>
            <a:r>
              <a:rPr lang="en-US" sz="1600" dirty="0" err="1"/>
              <a:t>minden</a:t>
            </a:r>
            <a:r>
              <a:rPr lang="en-US" sz="1600" dirty="0"/>
              <a:t> </a:t>
            </a:r>
            <a:r>
              <a:rPr lang="en-US" sz="1600" dirty="0" err="1"/>
              <a:t>robbanásveszély</a:t>
            </a:r>
            <a:r>
              <a:rPr lang="en-US" sz="1600" dirty="0"/>
              <a:t>.</a:t>
            </a:r>
          </a:p>
          <a:p>
            <a:r>
              <a:rPr lang="en-US" sz="1600" dirty="0"/>
              <a:t>- A </a:t>
            </a:r>
            <a:r>
              <a:rPr lang="en-US" sz="1600" dirty="0" err="1"/>
              <a:t>gépnek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a </a:t>
            </a:r>
            <a:r>
              <a:rPr lang="en-US" sz="1600" dirty="0" err="1"/>
              <a:t>kapcsolódó</a:t>
            </a:r>
            <a:r>
              <a:rPr lang="en-US" sz="1600" dirty="0"/>
              <a:t> </a:t>
            </a:r>
            <a:r>
              <a:rPr lang="en-US" sz="1600" dirty="0" err="1"/>
              <a:t>terméknek</a:t>
            </a:r>
            <a:r>
              <a:rPr lang="en-US" sz="1600" dirty="0"/>
              <a:t> meg </a:t>
            </a:r>
            <a:r>
              <a:rPr lang="en-US" sz="1600" dirty="0" err="1"/>
              <a:t>kell</a:t>
            </a:r>
            <a:r>
              <a:rPr lang="en-US" sz="1600" dirty="0"/>
              <a:t> </a:t>
            </a:r>
            <a:r>
              <a:rPr lang="en-US" sz="1600" dirty="0" err="1"/>
              <a:t>felelnie</a:t>
            </a:r>
            <a:r>
              <a:rPr lang="en-US" sz="1600" dirty="0"/>
              <a:t> a </a:t>
            </a:r>
            <a:r>
              <a:rPr lang="en-US" sz="1600" dirty="0" err="1"/>
              <a:t>vonatkozó</a:t>
            </a:r>
            <a:r>
              <a:rPr lang="en-US" sz="1600" dirty="0"/>
              <a:t> </a:t>
            </a:r>
            <a:r>
              <a:rPr lang="en-US" sz="1600" dirty="0" err="1"/>
              <a:t>uniós</a:t>
            </a:r>
            <a:r>
              <a:rPr lang="en-US" sz="1600" dirty="0"/>
              <a:t> </a:t>
            </a:r>
            <a:r>
              <a:rPr lang="en-US" sz="1600" dirty="0" err="1"/>
              <a:t>harmonizációs</a:t>
            </a:r>
            <a:r>
              <a:rPr lang="en-US" sz="1600" dirty="0"/>
              <a:t> </a:t>
            </a:r>
            <a:r>
              <a:rPr lang="en-US" sz="1600" dirty="0" err="1"/>
              <a:t>jogszabályok</a:t>
            </a:r>
            <a:r>
              <a:rPr lang="en-US" sz="1600" dirty="0"/>
              <a:t> </a:t>
            </a:r>
            <a:r>
              <a:rPr lang="en-US" sz="1600" dirty="0" err="1"/>
              <a:t>rendelkezéseinek</a:t>
            </a:r>
            <a:r>
              <a:rPr lang="en-US" sz="1600" dirty="0"/>
              <a:t>, a </a:t>
            </a:r>
            <a:r>
              <a:rPr lang="en-US" sz="1600" dirty="0" err="1"/>
              <a:t>potenciálisan</a:t>
            </a:r>
            <a:r>
              <a:rPr lang="en-US" sz="1600" dirty="0"/>
              <a:t> </a:t>
            </a:r>
            <a:r>
              <a:rPr lang="en-US" sz="1600" dirty="0" err="1"/>
              <a:t>robbanásveszélyes</a:t>
            </a:r>
            <a:r>
              <a:rPr lang="en-US" sz="1600" dirty="0"/>
              <a:t> </a:t>
            </a:r>
            <a:r>
              <a:rPr lang="en-US" sz="1600" dirty="0" err="1"/>
              <a:t>környezetben</a:t>
            </a:r>
            <a:r>
              <a:rPr lang="en-US" sz="1600" dirty="0"/>
              <a:t> </a:t>
            </a:r>
            <a:r>
              <a:rPr lang="en-US" sz="1600" dirty="0" err="1"/>
              <a:t>történő</a:t>
            </a:r>
            <a:r>
              <a:rPr lang="en-US" sz="1600" dirty="0"/>
              <a:t> </a:t>
            </a:r>
            <a:r>
              <a:rPr lang="en-US" sz="1600" dirty="0" err="1"/>
              <a:t>használatából</a:t>
            </a:r>
            <a:r>
              <a:rPr lang="en-US" sz="1600" dirty="0"/>
              <a:t> </a:t>
            </a:r>
            <a:r>
              <a:rPr lang="en-US" sz="1600" dirty="0" err="1"/>
              <a:t>eredő</a:t>
            </a:r>
            <a:r>
              <a:rPr lang="en-US" sz="1600" dirty="0"/>
              <a:t> </a:t>
            </a:r>
            <a:r>
              <a:rPr lang="en-US" sz="1600" dirty="0" err="1"/>
              <a:t>robbanásveszély</a:t>
            </a:r>
            <a:r>
              <a:rPr lang="en-US" sz="1600" dirty="0"/>
              <a:t> </a:t>
            </a:r>
            <a:r>
              <a:rPr lang="en-US" sz="1600" dirty="0" err="1"/>
              <a:t>tekintetében</a:t>
            </a:r>
            <a:r>
              <a:rPr lang="en-US" sz="1600" dirty="0"/>
              <a:t>.</a:t>
            </a:r>
          </a:p>
          <a:p>
            <a:endParaRPr lang="en-US" sz="1600" dirty="0"/>
          </a:p>
        </p:txBody>
      </p:sp>
      <p:sp>
        <p:nvSpPr>
          <p:cNvPr id="5" name="Szövegdoboz 1">
            <a:extLst>
              <a:ext uri="{FF2B5EF4-FFF2-40B4-BE49-F238E27FC236}">
                <a16:creationId xmlns:a16="http://schemas.microsoft.com/office/drawing/2014/main" id="{880284F4-3E80-F9C3-B9CE-77F44C53B096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202905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6DA40-72DA-1772-82CE-A01BE3D1A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97C3EC3-9C91-6637-5DE6-DAAD0367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0313DD-CC6B-947C-5B3C-DC1AD30FC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107156"/>
            <a:ext cx="7821611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R290 – </a:t>
            </a:r>
            <a:r>
              <a:rPr lang="en-US" sz="2000" b="1" dirty="0" err="1">
                <a:latin typeface="+mn-lt"/>
              </a:rPr>
              <a:t>hűtőközeg</a:t>
            </a:r>
            <a:endParaRPr lang="en-US" sz="2000" b="1" dirty="0">
              <a:latin typeface="+mn-lt"/>
            </a:endParaRPr>
          </a:p>
          <a:p>
            <a:pPr marL="285750" indent="-285750">
              <a:buClr>
                <a:srgbClr val="00B050"/>
              </a:buClr>
            </a:pPr>
            <a:r>
              <a:rPr lang="en-US" sz="2000" b="1" dirty="0">
                <a:latin typeface="+mn-lt"/>
              </a:rPr>
              <a:t>2025. </a:t>
            </a:r>
            <a:r>
              <a:rPr lang="en-US" sz="2000" b="1" dirty="0" err="1">
                <a:latin typeface="+mn-lt"/>
              </a:rPr>
              <a:t>március</a:t>
            </a:r>
            <a:r>
              <a:rPr lang="en-US" sz="2000" b="1" dirty="0">
                <a:latin typeface="+mn-lt"/>
              </a:rPr>
              <a:t> 1-ről </a:t>
            </a:r>
            <a:r>
              <a:rPr lang="en-US" sz="2000" b="1" dirty="0" err="1">
                <a:latin typeface="+mn-lt"/>
              </a:rPr>
              <a:t>hatályos</a:t>
            </a:r>
            <a:r>
              <a:rPr lang="en-US" sz="2000" b="1" dirty="0">
                <a:latin typeface="+mn-lt"/>
              </a:rPr>
              <a:t> Klímagáz Törvény (</a:t>
            </a:r>
            <a:r>
              <a:rPr lang="hu-HU" sz="2000" b="1" dirty="0">
                <a:latin typeface="+mn-lt"/>
              </a:rPr>
              <a:t>2024. évi LXXXVII. törvény a klímagázokról</a:t>
            </a:r>
            <a:r>
              <a:rPr lang="en-US" sz="2000" b="1" dirty="0">
                <a:latin typeface="+mn-lt"/>
              </a:rPr>
              <a:t>) </a:t>
            </a:r>
            <a:r>
              <a:rPr lang="en-US" sz="2000" b="1" dirty="0" err="1">
                <a:latin typeface="+mn-lt"/>
              </a:rPr>
              <a:t>és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végrehajtási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rendelete</a:t>
            </a:r>
            <a:r>
              <a:rPr lang="en-US" sz="2000" b="1" dirty="0">
                <a:latin typeface="+mn-lt"/>
              </a:rPr>
              <a:t> (</a:t>
            </a:r>
            <a:r>
              <a:rPr lang="hu-HU" sz="2000" b="1" dirty="0">
                <a:latin typeface="+mn-lt"/>
              </a:rPr>
              <a:t>458/2024. (XII. 30.) Korm. Rendelet a klímagázokkal kapcsolatos tevékenységek végzésének feltételeiről</a:t>
            </a:r>
            <a:r>
              <a:rPr lang="en-GB" sz="2000" b="1" dirty="0">
                <a:latin typeface="+mn-lt"/>
              </a:rPr>
              <a:t>) </a:t>
            </a:r>
            <a:r>
              <a:rPr lang="en-US" sz="2000" b="1" dirty="0" err="1">
                <a:latin typeface="+mn-lt"/>
              </a:rPr>
              <a:t>vezette</a:t>
            </a:r>
            <a:r>
              <a:rPr lang="en-US" sz="2000" b="1" dirty="0">
                <a:latin typeface="+mn-lt"/>
              </a:rPr>
              <a:t> be</a:t>
            </a:r>
          </a:p>
          <a:p>
            <a:pPr marL="285750" indent="-285750">
              <a:buClr>
                <a:srgbClr val="00B050"/>
              </a:buClr>
            </a:pPr>
            <a:r>
              <a:rPr lang="hu-HU" sz="2000" b="1" dirty="0">
                <a:latin typeface="+mn-lt"/>
              </a:rPr>
              <a:t>A 2024. évi LXXXVII. törvény a klímagázokról, 10  (3) </a:t>
            </a:r>
            <a:endParaRPr lang="en-US" sz="2000" b="1" dirty="0">
              <a:latin typeface="+mn-lt"/>
            </a:endParaRPr>
          </a:p>
          <a:p>
            <a:pPr marL="742950" lvl="1" indent="-285750">
              <a:buClr>
                <a:srgbClr val="00B050"/>
              </a:buClr>
            </a:pPr>
            <a:r>
              <a:rPr lang="hu-HU" sz="2000" i="1" dirty="0">
                <a:latin typeface="+mn-lt"/>
              </a:rPr>
              <a:t>Az 5. § (6) bekezdése </a:t>
            </a:r>
            <a:r>
              <a:rPr lang="en-US" sz="2000" i="1" dirty="0">
                <a:latin typeface="+mn-lt"/>
              </a:rPr>
              <a:t>[</a:t>
            </a:r>
            <a:r>
              <a:rPr lang="en-US" sz="2000" i="1" dirty="0" err="1">
                <a:highlight>
                  <a:srgbClr val="FFFF00"/>
                </a:highlight>
                <a:latin typeface="+mn-lt"/>
              </a:rPr>
              <a:t>szénhidrogént</a:t>
            </a:r>
            <a:r>
              <a:rPr lang="en-US" sz="2000" i="1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US" sz="2000" i="1" dirty="0" err="1">
                <a:highlight>
                  <a:srgbClr val="FFFF00"/>
                </a:highlight>
                <a:latin typeface="+mn-lt"/>
              </a:rPr>
              <a:t>alkalmazó</a:t>
            </a:r>
            <a:r>
              <a:rPr lang="en-US" sz="2000" i="1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US" sz="2000" i="1" dirty="0" err="1">
                <a:highlight>
                  <a:srgbClr val="FFFF00"/>
                </a:highlight>
                <a:latin typeface="+mn-lt"/>
              </a:rPr>
              <a:t>berendezések</a:t>
            </a:r>
            <a:r>
              <a:rPr lang="en-US" sz="2000" i="1" dirty="0">
                <a:latin typeface="+mn-lt"/>
              </a:rPr>
              <a:t>] </a:t>
            </a:r>
            <a:r>
              <a:rPr lang="hu-HU" sz="2000" i="1" dirty="0">
                <a:latin typeface="+mn-lt"/>
              </a:rPr>
              <a:t>szerinti </a:t>
            </a:r>
            <a:r>
              <a:rPr lang="hu-HU" sz="2000" i="1" dirty="0">
                <a:highlight>
                  <a:srgbClr val="FFFF00"/>
                </a:highlight>
                <a:latin typeface="+mn-lt"/>
              </a:rPr>
              <a:t>üzemeltetők és tulajdonosok </a:t>
            </a:r>
            <a:r>
              <a:rPr lang="hu-HU" sz="2000" i="1" dirty="0">
                <a:latin typeface="+mn-lt"/>
              </a:rPr>
              <a:t>kötelesek gondoskodni </a:t>
            </a:r>
            <a:r>
              <a:rPr lang="hu-HU" sz="2000" i="1" dirty="0">
                <a:highlight>
                  <a:srgbClr val="FFFF00"/>
                </a:highlight>
                <a:latin typeface="+mn-lt"/>
              </a:rPr>
              <a:t>szivárgásészlelő rendszer telepítéséről</a:t>
            </a:r>
            <a:r>
              <a:rPr lang="hu-HU" sz="2000" i="1" dirty="0">
                <a:latin typeface="+mn-lt"/>
              </a:rPr>
              <a:t>, valamint a szivárgásészlelő rendszerek megfelelő működésének </a:t>
            </a:r>
            <a:r>
              <a:rPr lang="hu-HU" sz="2000" i="1" dirty="0">
                <a:highlight>
                  <a:srgbClr val="FFFF00"/>
                </a:highlight>
                <a:latin typeface="+mn-lt"/>
              </a:rPr>
              <a:t>legalább háromévente történő ellenőrzéséről</a:t>
            </a:r>
            <a:r>
              <a:rPr lang="hu-HU" sz="2000" i="1" dirty="0">
                <a:latin typeface="+mn-lt"/>
              </a:rPr>
              <a:t>. A szivárgásészlelő rendszereknek alkalmasnak kell lenniük arra, hogy szivárgás esetén </a:t>
            </a:r>
            <a:r>
              <a:rPr lang="hu-HU" sz="2000" i="1" dirty="0">
                <a:highlight>
                  <a:srgbClr val="FFFF00"/>
                </a:highlight>
                <a:latin typeface="+mn-lt"/>
              </a:rPr>
              <a:t>automatikusan riasszák az üzemeltetőt vagy egy szervizelő vállalatot</a:t>
            </a:r>
            <a:r>
              <a:rPr lang="hu-HU" sz="2000" i="1" dirty="0">
                <a:latin typeface="+mn-lt"/>
              </a:rPr>
              <a:t>.</a:t>
            </a:r>
            <a:endParaRPr lang="en-GB" sz="2000" dirty="0">
              <a:latin typeface="+mn-lt"/>
            </a:endParaRP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A585C8F6-879D-ED3D-0A4B-B94D128570D3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5" name="Picture 2" descr="kérdőjel - DXN - Természetesen egészséges!">
            <a:extLst>
              <a:ext uri="{FF2B5EF4-FFF2-40B4-BE49-F238E27FC236}">
                <a16:creationId xmlns:a16="http://schemas.microsoft.com/office/drawing/2014/main" id="{C1106971-2D0E-000D-1B3C-801C23F8E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9" y="4865625"/>
            <a:ext cx="1380811" cy="9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BF5DC-780C-EBD2-6F78-EBADDF05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D5C38B5-F0E7-CE30-A87D-A4F0D2BF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5316F8-FA68-5AF3-E6B1-A849CE2AD3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9833" y="1022899"/>
            <a:ext cx="8304334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R290 – </a:t>
            </a:r>
            <a:r>
              <a:rPr lang="en-US" sz="2000" b="1" dirty="0" err="1">
                <a:latin typeface="+mn-lt"/>
              </a:rPr>
              <a:t>hűtőközeg</a:t>
            </a:r>
            <a:endParaRPr lang="en-US" sz="2000" b="1" dirty="0">
              <a:latin typeface="+mn-lt"/>
            </a:endParaRPr>
          </a:p>
          <a:p>
            <a:pPr marL="285750" lvl="0" indent="-285750">
              <a:buClr>
                <a:srgbClr val="00B050"/>
              </a:buClr>
            </a:pPr>
            <a:r>
              <a:rPr lang="hu-HU" sz="1800" b="1" dirty="0">
                <a:latin typeface="+mn-lt"/>
              </a:rPr>
              <a:t>458/2024. (XII. 30.) Korm. Rendelet a klímagázokkal kapcsolatos tevékenységek végzésének feltételeiről</a:t>
            </a:r>
            <a:r>
              <a:rPr lang="en-US" sz="1800" b="1" dirty="0">
                <a:latin typeface="+mn-lt"/>
              </a:rPr>
              <a:t>, </a:t>
            </a:r>
            <a:r>
              <a:rPr lang="hu-HU" sz="1800" b="1" dirty="0">
                <a:latin typeface="+mn-lt"/>
              </a:rPr>
              <a:t>11. §24</a:t>
            </a:r>
            <a:endParaRPr lang="en-GB" sz="1800" b="1" dirty="0">
              <a:latin typeface="+mn-lt"/>
            </a:endParaRPr>
          </a:p>
          <a:p>
            <a:pPr marL="742950" lvl="1" indent="-285750">
              <a:buClr>
                <a:srgbClr val="00B050"/>
              </a:buClr>
            </a:pPr>
            <a:r>
              <a:rPr lang="hu-HU" sz="1800" i="1" dirty="0">
                <a:latin typeface="+mn-lt"/>
              </a:rPr>
              <a:t>(2) Az (EU) 2024/573 európai parlamenti és tanácsi rendelet 6. cikk szerinti alkalmazás üzemeltetője az (EU) 2024/573 európai parlamenti és tanácsi rendeletben, valamint a </a:t>
            </a:r>
            <a:r>
              <a:rPr lang="hu-HU" sz="1800" i="1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Klímagáz tv. 10. § (3) bekezdés</a:t>
            </a:r>
            <a:r>
              <a:rPr lang="hu-HU" sz="1800" i="1" dirty="0">
                <a:latin typeface="+mn-lt"/>
              </a:rPr>
              <a:t>ében foglaltak szerint gondoskodik a szivárgásészlelő rendszer telepítéséről, üzemeltetéséről, annak felügyeletéről és ellenőrzéséről. </a:t>
            </a:r>
            <a:endParaRPr lang="en-US" sz="1800" i="1" dirty="0">
              <a:latin typeface="+mn-lt"/>
            </a:endParaRPr>
          </a:p>
          <a:p>
            <a:pPr marL="742950" lvl="1" indent="-285750">
              <a:buClr>
                <a:srgbClr val="00B050"/>
              </a:buClr>
            </a:pPr>
            <a:r>
              <a:rPr lang="hu-HU" sz="1800" i="1" dirty="0">
                <a:latin typeface="+mn-lt"/>
              </a:rPr>
              <a:t>A </a:t>
            </a:r>
            <a:r>
              <a:rPr lang="hu-HU" sz="1800" i="1" dirty="0">
                <a:highlight>
                  <a:srgbClr val="FFFF00"/>
                </a:highlight>
                <a:latin typeface="+mn-lt"/>
              </a:rPr>
              <a:t>szivárgásészlelő telepítésének tényét a szivárgásészlelő rendszer ellenőrzését végző képesített vállalkozás képesített alkalmazottja rögzíti az adatbázisban</a:t>
            </a:r>
            <a:r>
              <a:rPr lang="en-US" sz="1800" i="1" dirty="0">
                <a:latin typeface="+mn-lt"/>
              </a:rPr>
              <a:t>.</a:t>
            </a:r>
          </a:p>
          <a:p>
            <a:pPr marL="742950" lvl="1" indent="-285750">
              <a:buClr>
                <a:srgbClr val="00B050"/>
              </a:buClr>
            </a:pPr>
            <a:r>
              <a:rPr lang="hu-HU" sz="1800" i="1" dirty="0">
                <a:latin typeface="+mn-lt"/>
              </a:rPr>
              <a:t>Szénhidrogénnel töltött berendezések esetén, ha a </a:t>
            </a:r>
            <a:r>
              <a:rPr lang="hu-HU" sz="1800" i="1" dirty="0">
                <a:highlight>
                  <a:srgbClr val="FFFF00"/>
                </a:highlight>
                <a:latin typeface="+mn-lt"/>
              </a:rPr>
              <a:t>hűtőkörök legalább 150 </a:t>
            </a:r>
            <a:r>
              <a:rPr lang="hu-HU" sz="1800" i="1" dirty="0" err="1">
                <a:highlight>
                  <a:srgbClr val="FFFF00"/>
                </a:highlight>
                <a:latin typeface="+mn-lt"/>
              </a:rPr>
              <a:t>g</a:t>
            </a:r>
            <a:r>
              <a:rPr lang="hu-HU" sz="1800" i="1" dirty="0">
                <a:highlight>
                  <a:srgbClr val="FFFF00"/>
                </a:highlight>
                <a:latin typeface="+mn-lt"/>
              </a:rPr>
              <a:t> vagy lakáscélra használt helyiségben telepített hűtőkörök esetén legalább 1 kg mennyiségben </a:t>
            </a:r>
            <a:r>
              <a:rPr lang="hu-HU" sz="1800" i="1" dirty="0">
                <a:latin typeface="+mn-lt"/>
              </a:rPr>
              <a:t>tartalmaznak klímagázt, üzemeltetők és tulajdonosok kötelesek gondoskodni szivárgásészlelő rendszer telepítéséről, valamint a szivárgásészlelő rendszerek megfelelő működésének legalább háromévente történő  </a:t>
            </a:r>
          </a:p>
          <a:p>
            <a:pPr marL="457200" lvl="1" indent="0">
              <a:buClr>
                <a:srgbClr val="00B050"/>
              </a:buClr>
              <a:buNone/>
            </a:pPr>
            <a:r>
              <a:rPr lang="hu-HU" sz="1800" i="1" dirty="0">
                <a:latin typeface="+mn-lt"/>
              </a:rPr>
              <a:t>                       ellenőrzéséről.</a:t>
            </a:r>
            <a:endParaRPr lang="en-GB" sz="1800" dirty="0">
              <a:latin typeface="+mn-lt"/>
            </a:endParaRP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ABA85818-45A7-41DA-6625-2BAEEEA8580D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5" name="Picture 2" descr="kérdőjel - DXN - Természetesen egészséges!">
            <a:extLst>
              <a:ext uri="{FF2B5EF4-FFF2-40B4-BE49-F238E27FC236}">
                <a16:creationId xmlns:a16="http://schemas.microsoft.com/office/drawing/2014/main" id="{A7D10AC2-1120-0E31-DA61-F12B3703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9" y="4865625"/>
            <a:ext cx="1380811" cy="9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E63C7-9F1C-C02F-26C6-946C812BC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FB70CD-CFC4-3AD5-2F8E-9D812A4C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0AA6DCC3-9C19-0DB2-BB64-CAB71792BA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48240" y="1043454"/>
            <a:ext cx="8304334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R290 – </a:t>
            </a:r>
            <a:r>
              <a:rPr lang="en-US" sz="2000" b="1" dirty="0" err="1">
                <a:latin typeface="+mn-lt"/>
              </a:rPr>
              <a:t>hűtőközeg</a:t>
            </a:r>
            <a:endParaRPr lang="en-US" sz="2000" b="1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+mn-lt"/>
            </a:endParaRPr>
          </a:p>
          <a:p>
            <a:pPr>
              <a:buClr>
                <a:srgbClr val="00B050"/>
              </a:buClr>
            </a:pPr>
            <a:r>
              <a:rPr lang="en-US" sz="2000" b="1" dirty="0">
                <a:solidFill>
                  <a:srgbClr val="12770D"/>
                </a:solidFill>
                <a:latin typeface="+mn-lt"/>
              </a:rPr>
              <a:t>NKVH TÁJÉKOZTATÁSA SZERINT</a:t>
            </a:r>
            <a:r>
              <a:rPr lang="en-GB" sz="2000" b="1" dirty="0">
                <a:solidFill>
                  <a:srgbClr val="12770D"/>
                </a:solidFill>
                <a:latin typeface="+mn-lt"/>
              </a:rPr>
              <a:t>, AMENNYIBEN</a:t>
            </a:r>
          </a:p>
          <a:p>
            <a:pPr marL="742950" lvl="1" indent="-285750">
              <a:buClr>
                <a:srgbClr val="00B050"/>
              </a:buClr>
            </a:pPr>
            <a:r>
              <a:rPr lang="hu-HU" sz="2000" dirty="0">
                <a:latin typeface="+mn-lt"/>
              </a:rPr>
              <a:t>egy szén</a:t>
            </a:r>
            <a:r>
              <a:rPr lang="en-US" sz="2000" dirty="0">
                <a:latin typeface="+mn-lt"/>
              </a:rPr>
              <a:t>h</a:t>
            </a:r>
            <a:r>
              <a:rPr lang="hu-HU" sz="2000" dirty="0" err="1">
                <a:latin typeface="+mn-lt"/>
              </a:rPr>
              <a:t>idrogént</a:t>
            </a:r>
            <a:r>
              <a:rPr lang="hu-HU" sz="2000" dirty="0">
                <a:latin typeface="+mn-lt"/>
              </a:rPr>
              <a:t>, mint hűtőközeget alkalmazó hőszivattyú már rendelkezik a rendszerbe épített szivárgásészlelővel,</a:t>
            </a:r>
          </a:p>
          <a:p>
            <a:pPr marL="742950" lvl="1" indent="-285750">
              <a:buClr>
                <a:srgbClr val="00B050"/>
              </a:buClr>
            </a:pPr>
            <a:r>
              <a:rPr lang="hu-HU" sz="2000" dirty="0">
                <a:latin typeface="+mn-lt"/>
              </a:rPr>
              <a:t>mely teljesíti a jogszabályban megfogalmazott elvárásokat*,</a:t>
            </a:r>
          </a:p>
          <a:p>
            <a:pPr marL="742950" lvl="1" indent="-285750">
              <a:buClr>
                <a:srgbClr val="00B050"/>
              </a:buClr>
            </a:pPr>
            <a:r>
              <a:rPr lang="hu-HU" sz="2000" dirty="0">
                <a:latin typeface="+mn-lt"/>
              </a:rPr>
              <a:t>mentesülhet az addicionális szivárgásészlelő telepítése alól.</a:t>
            </a:r>
          </a:p>
          <a:p>
            <a:pPr marL="742950" lvl="1" indent="-285750">
              <a:buClr>
                <a:srgbClr val="00B050"/>
              </a:buClr>
            </a:pPr>
            <a:r>
              <a:rPr lang="hu-HU" sz="2000" dirty="0">
                <a:latin typeface="+mn-lt"/>
              </a:rPr>
              <a:t>A rendszerbe épített  szivárgásészlelő meglétét </a:t>
            </a:r>
            <a:r>
              <a:rPr lang="hu-HU" sz="2000" b="1" dirty="0">
                <a:latin typeface="+mn-lt"/>
              </a:rPr>
              <a:t>GYÁRTÓI</a:t>
            </a:r>
            <a:r>
              <a:rPr lang="hu-HU" sz="2000" dirty="0">
                <a:latin typeface="+mn-lt"/>
              </a:rPr>
              <a:t> </a:t>
            </a:r>
            <a:r>
              <a:rPr lang="hu-HU" sz="2000" b="1" dirty="0">
                <a:latin typeface="+mn-lt"/>
              </a:rPr>
              <a:t>MEGFELELŐSÉGI IGAZOLÁSSAL</a:t>
            </a:r>
            <a:r>
              <a:rPr lang="hu-HU" sz="2000" dirty="0">
                <a:latin typeface="+mn-lt"/>
              </a:rPr>
              <a:t>  (</a:t>
            </a:r>
            <a:r>
              <a:rPr lang="hu-HU" sz="2000" dirty="0" err="1">
                <a:latin typeface="+mn-lt"/>
              </a:rPr>
              <a:t>declaration</a:t>
            </a:r>
            <a:r>
              <a:rPr lang="hu-HU" sz="2000" dirty="0">
                <a:latin typeface="+mn-lt"/>
              </a:rPr>
              <a:t> of </a:t>
            </a:r>
            <a:r>
              <a:rPr lang="hu-HU" sz="2000" dirty="0" err="1">
                <a:latin typeface="+mn-lt"/>
              </a:rPr>
              <a:t>conformity</a:t>
            </a:r>
            <a:r>
              <a:rPr lang="hu-HU" sz="2000" dirty="0">
                <a:latin typeface="+mn-lt"/>
              </a:rPr>
              <a:t>) lehet igazolni.</a:t>
            </a:r>
          </a:p>
          <a:p>
            <a:pPr marL="0" indent="0">
              <a:buClr>
                <a:srgbClr val="00B050"/>
              </a:buClr>
              <a:buNone/>
            </a:pPr>
            <a:endParaRPr lang="en-US" sz="2000" i="1" dirty="0">
              <a:latin typeface="+mn-lt"/>
            </a:endParaRPr>
          </a:p>
          <a:p>
            <a:pPr marL="0" indent="0">
              <a:buClr>
                <a:srgbClr val="00B050"/>
              </a:buClr>
              <a:buNone/>
            </a:pPr>
            <a:r>
              <a:rPr lang="en-US" sz="2000" i="1" dirty="0">
                <a:latin typeface="+mn-lt"/>
              </a:rPr>
              <a:t>*</a:t>
            </a:r>
            <a:r>
              <a:rPr lang="hu-HU" sz="2000" i="1" dirty="0">
                <a:latin typeface="+mn-lt"/>
              </a:rPr>
              <a:t>A szivárgásészlelő rendszereknek alkalmasnak kell lenniük arra, hogy szivárgás esetén </a:t>
            </a:r>
            <a:r>
              <a:rPr lang="hu-HU" sz="2000" i="1" dirty="0">
                <a:highlight>
                  <a:srgbClr val="FFFF00"/>
                </a:highlight>
                <a:latin typeface="+mn-lt"/>
              </a:rPr>
              <a:t>automatikusan riasszák az üzemeltetőt vagy egy szervizelő vállalatot</a:t>
            </a:r>
            <a:endParaRPr lang="en-GB" sz="2000" dirty="0">
              <a:latin typeface="+mn-lt"/>
            </a:endParaRPr>
          </a:p>
          <a:p>
            <a:pPr marL="0" indent="0">
              <a:buClr>
                <a:srgbClr val="00B050"/>
              </a:buClr>
              <a:buNone/>
            </a:pPr>
            <a:endParaRPr lang="hu-HU" sz="2000" dirty="0">
              <a:latin typeface="+mn-lt"/>
            </a:endParaRP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73BD5456-1754-E6F0-8012-1BEA1738D827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14338" name="Picture 2" descr="kérdőjel - DXN - Természetesen egészséges!">
            <a:extLst>
              <a:ext uri="{FF2B5EF4-FFF2-40B4-BE49-F238E27FC236}">
                <a16:creationId xmlns:a16="http://schemas.microsoft.com/office/drawing/2014/main" id="{3D3D53E3-A431-AAA6-483E-D230FB8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9" y="4865625"/>
            <a:ext cx="1380811" cy="9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0E026-4861-D066-DEF2-C077183A4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EB8623B-FD63-33B4-A1C8-4AC738AA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04866579-FCE4-4C1E-42DE-E135A0CCF4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89601" y="1351044"/>
            <a:ext cx="7886700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latin typeface="+mn-lt"/>
              </a:rPr>
              <a:t>Gyártók - Gyakorlati </a:t>
            </a:r>
            <a:r>
              <a:rPr lang="en-US" sz="1800" b="1" dirty="0" err="1">
                <a:latin typeface="+mn-lt"/>
              </a:rPr>
              <a:t>lépések</a:t>
            </a:r>
            <a:r>
              <a:rPr lang="en-US" sz="1800" b="1" dirty="0">
                <a:latin typeface="+mn-lt"/>
              </a:rPr>
              <a:t> 2026-ban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1. </a:t>
            </a:r>
            <a:r>
              <a:rPr lang="en-US" sz="1600" b="1" dirty="0" err="1">
                <a:latin typeface="+mn-lt"/>
              </a:rPr>
              <a:t>Tanúsítványok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és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hivatkozott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szabványok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feltérképezése</a:t>
            </a:r>
            <a:endParaRPr lang="en-US" sz="1600" dirty="0">
              <a:latin typeface="+mn-lt"/>
            </a:endParaRPr>
          </a:p>
          <a:p>
            <a:pPr lvl="1"/>
            <a:r>
              <a:rPr lang="en-US" sz="1200" dirty="0" err="1">
                <a:latin typeface="+mn-lt"/>
              </a:rPr>
              <a:t>Azonosítani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kell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hogy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az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új</a:t>
            </a:r>
            <a:r>
              <a:rPr lang="en-US" sz="1200" dirty="0">
                <a:latin typeface="+mn-lt"/>
              </a:rPr>
              <a:t> IEC/ATEX </a:t>
            </a:r>
            <a:r>
              <a:rPr lang="en-US" sz="1200" dirty="0" err="1">
                <a:latin typeface="+mn-lt"/>
              </a:rPr>
              <a:t>változások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mely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termékeket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és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tanúsítványokat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érintik</a:t>
            </a:r>
            <a:r>
              <a:rPr lang="en-US" sz="1200" dirty="0">
                <a:latin typeface="+mn-lt"/>
              </a:rPr>
              <a:t>.</a:t>
            </a:r>
          </a:p>
          <a:p>
            <a:r>
              <a:rPr lang="en-US" sz="1600" b="1" dirty="0">
                <a:latin typeface="+mn-lt"/>
              </a:rPr>
              <a:t>2. </a:t>
            </a:r>
            <a:r>
              <a:rPr lang="en-US" sz="1600" b="1" dirty="0" err="1">
                <a:latin typeface="+mn-lt"/>
              </a:rPr>
              <a:t>Műszaki</a:t>
            </a:r>
            <a:r>
              <a:rPr lang="en-US" sz="1600" b="1" dirty="0">
                <a:latin typeface="+mn-lt"/>
              </a:rPr>
              <a:t> gap analysis </a:t>
            </a:r>
            <a:r>
              <a:rPr lang="en-US" sz="1600" b="1" dirty="0" err="1">
                <a:latin typeface="+mn-lt"/>
              </a:rPr>
              <a:t>elvégzése</a:t>
            </a:r>
            <a:endParaRPr lang="en-US" sz="1600" dirty="0">
              <a:latin typeface="+mn-lt"/>
            </a:endParaRPr>
          </a:p>
          <a:p>
            <a:pPr lvl="1"/>
            <a:r>
              <a:rPr lang="en-US" sz="1200" dirty="0" err="1">
                <a:latin typeface="+mn-lt"/>
              </a:rPr>
              <a:t>Különösen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az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alábbi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területeken</a:t>
            </a:r>
            <a:r>
              <a:rPr lang="en-US" sz="1200" dirty="0">
                <a:latin typeface="+mn-lt"/>
              </a:rPr>
              <a:t>:</a:t>
            </a:r>
          </a:p>
          <a:p>
            <a:pPr lvl="1"/>
            <a:r>
              <a:rPr lang="en-US" sz="1200" dirty="0" err="1">
                <a:latin typeface="+mn-lt"/>
              </a:rPr>
              <a:t>gyújtószikramentesség</a:t>
            </a:r>
            <a:r>
              <a:rPr lang="en-US" sz="1200" dirty="0">
                <a:latin typeface="+mn-lt"/>
              </a:rPr>
              <a:t> (Ex </a:t>
            </a:r>
            <a:r>
              <a:rPr lang="en-US" sz="1200" dirty="0" err="1">
                <a:latin typeface="+mn-lt"/>
              </a:rPr>
              <a:t>i</a:t>
            </a:r>
            <a:r>
              <a:rPr lang="en-US" sz="1200" dirty="0">
                <a:latin typeface="+mn-lt"/>
              </a:rPr>
              <a:t>),</a:t>
            </a:r>
          </a:p>
          <a:p>
            <a:pPr lvl="1"/>
            <a:r>
              <a:rPr lang="en-US" sz="1200" dirty="0" err="1">
                <a:latin typeface="+mn-lt"/>
              </a:rPr>
              <a:t>tokozás</a:t>
            </a:r>
            <a:r>
              <a:rPr lang="en-US" sz="1200" dirty="0">
                <a:latin typeface="+mn-lt"/>
              </a:rPr>
              <a:t> (Ex m),</a:t>
            </a:r>
          </a:p>
          <a:p>
            <a:pPr lvl="1"/>
            <a:r>
              <a:rPr lang="en-US" sz="1200" dirty="0" err="1">
                <a:latin typeface="+mn-lt"/>
              </a:rPr>
              <a:t>nyomásálló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tokozat</a:t>
            </a:r>
            <a:r>
              <a:rPr lang="en-US" sz="1200" dirty="0">
                <a:latin typeface="+mn-lt"/>
              </a:rPr>
              <a:t> (Ex d),</a:t>
            </a:r>
          </a:p>
          <a:p>
            <a:pPr lvl="1"/>
            <a:r>
              <a:rPr lang="en-US" sz="1200" dirty="0" err="1">
                <a:latin typeface="+mn-lt"/>
              </a:rPr>
              <a:t>Összeszerelések</a:t>
            </a:r>
            <a:r>
              <a:rPr lang="en-US" sz="1200" dirty="0">
                <a:latin typeface="+mn-lt"/>
              </a:rPr>
              <a:t> / </a:t>
            </a:r>
            <a:r>
              <a:rPr lang="en-US" sz="1200" dirty="0" err="1">
                <a:latin typeface="+mn-lt"/>
              </a:rPr>
              <a:t>integrált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rendszerek</a:t>
            </a:r>
            <a:r>
              <a:rPr lang="en-US" sz="1200" dirty="0">
                <a:latin typeface="+mn-lt"/>
              </a:rPr>
              <a:t>.</a:t>
            </a:r>
          </a:p>
          <a:p>
            <a:r>
              <a:rPr lang="en-US" sz="1600" b="1" dirty="0">
                <a:latin typeface="+mn-lt"/>
              </a:rPr>
              <a:t>3. EU </a:t>
            </a:r>
            <a:r>
              <a:rPr lang="en-US" sz="1600" b="1" dirty="0" err="1">
                <a:latin typeface="+mn-lt"/>
              </a:rPr>
              <a:t>harmonizáció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folyamatos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követése</a:t>
            </a:r>
            <a:endParaRPr lang="en-US" sz="1600" dirty="0">
              <a:latin typeface="+mn-lt"/>
            </a:endParaRPr>
          </a:p>
          <a:p>
            <a:pPr lvl="1"/>
            <a:r>
              <a:rPr lang="en-US" sz="1200" dirty="0">
                <a:latin typeface="+mn-lt"/>
              </a:rPr>
              <a:t>Az OJEU (Official Journal of the European Union) </a:t>
            </a:r>
            <a:r>
              <a:rPr lang="en-US" sz="1200" dirty="0" err="1">
                <a:latin typeface="+mn-lt"/>
              </a:rPr>
              <a:t>hivatkozásait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figyelni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kell</a:t>
            </a:r>
            <a:r>
              <a:rPr lang="en-US" sz="1200" dirty="0">
                <a:latin typeface="+mn-lt"/>
              </a:rPr>
              <a:t> a </a:t>
            </a:r>
            <a:r>
              <a:rPr lang="en-US" sz="1200" dirty="0" err="1">
                <a:latin typeface="+mn-lt"/>
              </a:rPr>
              <a:t>megfelelőségi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vélelem</a:t>
            </a:r>
            <a:r>
              <a:rPr lang="en-US" sz="1200" dirty="0">
                <a:latin typeface="+mn-lt"/>
              </a:rPr>
              <a:t> (presumption of conformity) </a:t>
            </a:r>
            <a:r>
              <a:rPr lang="en-US" sz="1200" dirty="0" err="1">
                <a:latin typeface="+mn-lt"/>
              </a:rPr>
              <a:t>fenntartása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érdekében</a:t>
            </a:r>
            <a:r>
              <a:rPr lang="en-US" sz="1200" dirty="0">
                <a:latin typeface="+mn-lt"/>
              </a:rPr>
              <a:t>.</a:t>
            </a: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4. Dokumentációk </a:t>
            </a:r>
            <a:r>
              <a:rPr lang="en-US" sz="1600" b="1" dirty="0" err="1">
                <a:latin typeface="+mn-lt"/>
              </a:rPr>
              <a:t>frissítése</a:t>
            </a:r>
            <a:endParaRPr lang="en-US" sz="1600" dirty="0">
              <a:latin typeface="+mn-lt"/>
            </a:endParaRPr>
          </a:p>
          <a:p>
            <a:pPr lvl="1"/>
            <a:r>
              <a:rPr lang="en-US" sz="1200" dirty="0" err="1">
                <a:latin typeface="+mn-lt"/>
              </a:rPr>
              <a:t>Időben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aktualizálni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kell</a:t>
            </a:r>
            <a:r>
              <a:rPr lang="en-US" sz="1200" dirty="0">
                <a:latin typeface="+mn-lt"/>
              </a:rPr>
              <a:t>:</a:t>
            </a:r>
          </a:p>
          <a:p>
            <a:pPr lvl="1"/>
            <a:r>
              <a:rPr lang="en-US" sz="1200" dirty="0" err="1">
                <a:latin typeface="+mn-lt"/>
              </a:rPr>
              <a:t>megfelelőségi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nyilatkozatokat</a:t>
            </a:r>
            <a:r>
              <a:rPr lang="en-US" sz="1200" dirty="0">
                <a:latin typeface="+mn-lt"/>
              </a:rPr>
              <a:t>,</a:t>
            </a:r>
          </a:p>
          <a:p>
            <a:pPr lvl="1"/>
            <a:r>
              <a:rPr lang="en-US" sz="1200" dirty="0" err="1">
                <a:latin typeface="+mn-lt"/>
              </a:rPr>
              <a:t>jelöléseket</a:t>
            </a:r>
            <a:r>
              <a:rPr lang="en-US" sz="1200" dirty="0">
                <a:latin typeface="+mn-lt"/>
              </a:rPr>
              <a:t>,</a:t>
            </a:r>
          </a:p>
          <a:p>
            <a:pPr lvl="1"/>
            <a:r>
              <a:rPr lang="en-US" sz="1200" dirty="0" err="1">
                <a:latin typeface="+mn-lt"/>
              </a:rPr>
              <a:t>használati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utasításokat</a:t>
            </a:r>
            <a:r>
              <a:rPr lang="en-US" sz="1200" dirty="0">
                <a:latin typeface="+mn-lt"/>
              </a:rPr>
              <a:t>,</a:t>
            </a:r>
          </a:p>
          <a:p>
            <a:pPr lvl="1"/>
            <a:r>
              <a:rPr lang="en-US" sz="1200" dirty="0" err="1">
                <a:latin typeface="+mn-lt"/>
              </a:rPr>
              <a:t>minőségbiztosítási</a:t>
            </a:r>
            <a:r>
              <a:rPr lang="en-US" sz="1200" dirty="0">
                <a:latin typeface="+mn-lt"/>
              </a:rPr>
              <a:t> (QA) </a:t>
            </a:r>
            <a:r>
              <a:rPr lang="en-US" sz="1200" dirty="0" err="1">
                <a:latin typeface="+mn-lt"/>
              </a:rPr>
              <a:t>eljárásokat</a:t>
            </a:r>
            <a:r>
              <a:rPr lang="en-US" sz="1200" dirty="0">
                <a:latin typeface="+mn-lt"/>
              </a:rPr>
              <a:t>.</a:t>
            </a:r>
          </a:p>
          <a:p>
            <a:r>
              <a:rPr lang="en-US" sz="1600" b="1" dirty="0">
                <a:latin typeface="+mn-lt"/>
              </a:rPr>
              <a:t>5. </a:t>
            </a:r>
            <a:r>
              <a:rPr lang="en-US" sz="1600" b="1" dirty="0" err="1">
                <a:latin typeface="+mn-lt"/>
              </a:rPr>
              <a:t>Új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termékek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tervezése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már</a:t>
            </a:r>
            <a:r>
              <a:rPr lang="en-US" sz="1600" b="1" dirty="0">
                <a:latin typeface="+mn-lt"/>
              </a:rPr>
              <a:t> a </a:t>
            </a:r>
            <a:r>
              <a:rPr lang="en-US" sz="1600" b="1" dirty="0" err="1">
                <a:latin typeface="+mn-lt"/>
              </a:rPr>
              <a:t>legfrissebb</a:t>
            </a:r>
            <a:r>
              <a:rPr lang="en-US" sz="1600" b="1" dirty="0">
                <a:latin typeface="+mn-lt"/>
              </a:rPr>
              <a:t> EN/IEC </a:t>
            </a:r>
            <a:r>
              <a:rPr lang="en-US" sz="1600" b="1" dirty="0" err="1">
                <a:latin typeface="+mn-lt"/>
              </a:rPr>
              <a:t>kiadások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szerint</a:t>
            </a:r>
            <a:endParaRPr lang="en-US" sz="1600" dirty="0">
              <a:latin typeface="+mn-lt"/>
            </a:endParaRPr>
          </a:p>
          <a:p>
            <a:pPr lvl="1"/>
            <a:r>
              <a:rPr lang="en-US" sz="1200" dirty="0">
                <a:latin typeface="+mn-lt"/>
              </a:rPr>
              <a:t>A </a:t>
            </a:r>
            <a:r>
              <a:rPr lang="en-US" sz="1200" dirty="0" err="1">
                <a:latin typeface="+mn-lt"/>
              </a:rPr>
              <a:t>korszerű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szabványokra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történő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tervezés</a:t>
            </a:r>
            <a:r>
              <a:rPr lang="en-US" sz="1200" dirty="0">
                <a:latin typeface="+mn-lt"/>
              </a:rPr>
              <a:t>:</a:t>
            </a:r>
          </a:p>
          <a:p>
            <a:pPr lvl="1"/>
            <a:r>
              <a:rPr lang="en-US" sz="1200" dirty="0" err="1">
                <a:latin typeface="+mn-lt"/>
              </a:rPr>
              <a:t>csökkenti</a:t>
            </a:r>
            <a:r>
              <a:rPr lang="en-US" sz="1200" dirty="0">
                <a:latin typeface="+mn-lt"/>
              </a:rPr>
              <a:t> a </a:t>
            </a:r>
            <a:r>
              <a:rPr lang="en-US" sz="1200" dirty="0" err="1">
                <a:latin typeface="+mn-lt"/>
              </a:rPr>
              <a:t>későbbi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újratanúsítás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költségeit</a:t>
            </a:r>
            <a:r>
              <a:rPr lang="en-US" sz="1200" dirty="0">
                <a:latin typeface="+mn-lt"/>
              </a:rPr>
              <a:t>,</a:t>
            </a:r>
          </a:p>
          <a:p>
            <a:pPr lvl="1"/>
            <a:r>
              <a:rPr lang="en-US" sz="1200" dirty="0" err="1">
                <a:latin typeface="+mn-lt"/>
              </a:rPr>
              <a:t>gyorsabb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piacra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lépést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tesz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lehetővé</a:t>
            </a:r>
            <a:r>
              <a:rPr lang="en-US" sz="1200" dirty="0">
                <a:latin typeface="+mn-lt"/>
              </a:rPr>
              <a:t>,</a:t>
            </a:r>
          </a:p>
          <a:p>
            <a:pPr lvl="1"/>
            <a:r>
              <a:rPr lang="en-US" sz="1200" dirty="0" err="1">
                <a:latin typeface="+mn-lt"/>
              </a:rPr>
              <a:t>és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hosszabb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távon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stabilabb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megfelelőséget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biztosít</a:t>
            </a:r>
            <a:r>
              <a:rPr lang="en-US" sz="1200" dirty="0">
                <a:latin typeface="+mn-lt"/>
              </a:rPr>
              <a:t>.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218A5942-0ECB-4348-A25E-6A885F1FF788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6CAAB-23BB-A335-D93C-43810AD2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6" y="3907971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7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46635-C669-5ADB-2D06-36ADF3C3E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099718E-D019-C0FC-2C8F-8CADF058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2BEBD49-F8B6-51A4-0EEF-16E8F664F2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1351" y="1071553"/>
            <a:ext cx="7758112" cy="37548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3"/>
              </a:rPr>
              <a:t>MSZ EN IEC 60079-25:2022/A1:2026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25.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Gyújtószikramentes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villamos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rendszerek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(IEC 60079-25:2020/AMD1:2025)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4"/>
              </a:rPr>
              <a:t>MSZ EN IEC 60079-45:2026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45.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Villamos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gyújtásrendszerek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belső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égésű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motorokhoz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(IEC 60079-45:2025)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5"/>
              </a:rPr>
              <a:t>MSZ EN IEC 60079-18:2026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18.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Készülékek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védelme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kiöntéssel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„m” (IEC 60079-18:2025)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6"/>
              </a:rPr>
              <a:t>MSZ EN IEC 60079-19:2026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19.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Készülékek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javítása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felújítása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és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helyreállítása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(IEC 60079-19:2025)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7"/>
              </a:rPr>
              <a:t>MSZ EN IEC 60079-11:2025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11.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Gyártmányok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gyújtószikramentes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védelemmel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„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” (IEC 60079-11:2023 + COR1:2023) 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8"/>
              </a:rPr>
              <a:t>MSZ EN 60079-6:2015/A1:2025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6.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Gyártmányok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folyadék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alatti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védelemmel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„o” (IEC 60079-6:2015/A1:2020) 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9"/>
              </a:rPr>
              <a:t>MSZ EN 60079-5:2015/A1:2025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5.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Készülékek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védelme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kvarchomoktöltéssel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„q” (IEC 60079-5:2015/AMD1:2022) </a:t>
            </a:r>
          </a:p>
          <a:p>
            <a:pPr>
              <a:lnSpc>
                <a:spcPct val="100000"/>
              </a:lnSpc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6BB7"/>
                </a:solidFill>
                <a:effectLst/>
                <a:latin typeface="OpenSans"/>
                <a:hlinkClick r:id="rId10"/>
              </a:rPr>
              <a:t>MSZ EN IEC 60079-14:2025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Angol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nyelvű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magyar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címoldallal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C107"/>
                </a:solidFill>
                <a:effectLst/>
                <a:latin typeface="OpenSans"/>
              </a:rPr>
              <a:t>!</a:t>
            </a:r>
            <a:r>
              <a:rPr lang="en-US" altLang="en-US" sz="1400" dirty="0">
                <a:solidFill>
                  <a:srgbClr val="212529"/>
                </a:solidFill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Robbanóképes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közegek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14.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rész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Villamos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berendezések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tervezése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kiválasztása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és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szerelése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beleértve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az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első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felülvizsgálatot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OpenSans"/>
              </a:rPr>
              <a:t> (IEC 60079-14:2024)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B1EEBEAD-DA02-CEA4-3982-4240ED1607E3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311177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E6F7D-DD7B-6B36-372F-DDD4D8223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8E874CA-EFE9-6004-096A-C8C583BB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612AEA1D-89DC-3048-3249-2E194E348CE5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588D167-294C-D92B-EB04-D652FE7350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999" y="1225918"/>
            <a:ext cx="6083888" cy="342218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2BFC8E-74FE-4D83-CDCA-5E5E60261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20" y="1935942"/>
            <a:ext cx="5133281" cy="3422187"/>
          </a:xfrm>
          <a:prstGeom prst="rect">
            <a:avLst/>
          </a:prstGeom>
        </p:spPr>
      </p:pic>
      <p:pic>
        <p:nvPicPr>
          <p:cNvPr id="17410" name="Picture 2" descr="Hydrogen logo Vectors - Download Free High-Quality Vectors ...">
            <a:extLst>
              <a:ext uri="{FF2B5EF4-FFF2-40B4-BE49-F238E27FC236}">
                <a16:creationId xmlns:a16="http://schemas.microsoft.com/office/drawing/2014/main" id="{6189A2E6-9DBB-2174-B13C-BC212B27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96" y="1084071"/>
            <a:ext cx="4052407" cy="40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CDAFF59-4F0E-47E0-92B7-76319FB8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396"/>
            <a:ext cx="7886700" cy="1078293"/>
          </a:xfrm>
        </p:spPr>
        <p:txBody>
          <a:bodyPr>
            <a:normAutofit/>
          </a:bodyPr>
          <a:lstStyle/>
          <a:p>
            <a:r>
              <a:rPr lang="hu-HU" sz="4000" b="1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42F42A-54F2-F09B-EB11-10075F75A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3" y="1733219"/>
            <a:ext cx="4052407" cy="2918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3462D-9A66-0BAF-E333-317318AD0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97" y="371001"/>
            <a:ext cx="5367680" cy="2723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2B8E01-F86B-D49D-6452-B3C9298D1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0" y="4218316"/>
            <a:ext cx="4980615" cy="12076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11FDAC-8685-C598-B817-4E6E58E2A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87" y="3336059"/>
            <a:ext cx="1398906" cy="1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">
            <a:extLst>
              <a:ext uri="{FF2B5EF4-FFF2-40B4-BE49-F238E27FC236}">
                <a16:creationId xmlns:a16="http://schemas.microsoft.com/office/drawing/2014/main" id="{8C604CC8-F6EA-7BE3-862A-40A3887DA5EE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1C7EA4-DF93-1DCC-BF12-C2A90A5AA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04" y="3982980"/>
            <a:ext cx="1861928" cy="404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EB51CC-6BA3-D2B8-5373-DB794316E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01" y="370415"/>
            <a:ext cx="2213739" cy="4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39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A5E91-A91C-6847-1545-7051914E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EE1B43C-1A76-C10F-50EA-01EF4689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pic>
        <p:nvPicPr>
          <p:cNvPr id="3" name="output_progressive_5d271170-e0d7-4b9d-b730-1d96709a495e">
            <a:hlinkClick r:id="" action="ppaction://media"/>
            <a:extLst>
              <a:ext uri="{FF2B5EF4-FFF2-40B4-BE49-F238E27FC236}">
                <a16:creationId xmlns:a16="http://schemas.microsoft.com/office/drawing/2014/main" id="{614A2313-5DA4-21F2-E484-E7801E4737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717" y="1172393"/>
            <a:ext cx="6521380" cy="3668277"/>
          </a:xfrm>
        </p:spPr>
      </p:pic>
      <p:sp>
        <p:nvSpPr>
          <p:cNvPr id="5" name="Szövegdoboz 1">
            <a:extLst>
              <a:ext uri="{FF2B5EF4-FFF2-40B4-BE49-F238E27FC236}">
                <a16:creationId xmlns:a16="http://schemas.microsoft.com/office/drawing/2014/main" id="{DC3909DF-EFA8-7EE7-0CF4-3F35CAC2EFF6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36576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A5E91-A91C-6847-1545-7051914E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EE1B43C-1A76-C10F-50EA-01EF4689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5" name="Szövegdoboz 1">
            <a:extLst>
              <a:ext uri="{FF2B5EF4-FFF2-40B4-BE49-F238E27FC236}">
                <a16:creationId xmlns:a16="http://schemas.microsoft.com/office/drawing/2014/main" id="{DC3909DF-EFA8-7EE7-0CF4-3F35CAC2EFF6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7" name="output_progressive_19adbd16-75ae-45a7-a2a0-1d238f198a8c">
            <a:hlinkClick r:id="" action="ppaction://media"/>
            <a:extLst>
              <a:ext uri="{FF2B5EF4-FFF2-40B4-BE49-F238E27FC236}">
                <a16:creationId xmlns:a16="http://schemas.microsoft.com/office/drawing/2014/main" id="{A51C4E9C-C03A-8FAB-46FC-8D0D687572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958" y="1133580"/>
            <a:ext cx="6526083" cy="3670839"/>
          </a:xfrm>
        </p:spPr>
      </p:pic>
    </p:spTree>
    <p:extLst>
      <p:ext uri="{BB962C8B-B14F-4D97-AF65-F5344CB8AC3E}">
        <p14:creationId xmlns:p14="http://schemas.microsoft.com/office/powerpoint/2010/main" val="26518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A5E91-A91C-6847-1545-7051914E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EE1B43C-1A76-C10F-50EA-01EF4689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5" name="Szövegdoboz 1">
            <a:extLst>
              <a:ext uri="{FF2B5EF4-FFF2-40B4-BE49-F238E27FC236}">
                <a16:creationId xmlns:a16="http://schemas.microsoft.com/office/drawing/2014/main" id="{DC3909DF-EFA8-7EE7-0CF4-3F35CAC2EFF6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6" name="output_progressive_70b63237-316b-4e6f-a02e-65c6f8c72f4e">
            <a:hlinkClick r:id="" action="ppaction://media"/>
            <a:extLst>
              <a:ext uri="{FF2B5EF4-FFF2-40B4-BE49-F238E27FC236}">
                <a16:creationId xmlns:a16="http://schemas.microsoft.com/office/drawing/2014/main" id="{83C87471-D7D6-FFFA-7765-56C6BD87FB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872" y="1300573"/>
            <a:ext cx="6040256" cy="3405254"/>
          </a:xfrm>
        </p:spPr>
      </p:pic>
    </p:spTree>
    <p:extLst>
      <p:ext uri="{BB962C8B-B14F-4D97-AF65-F5344CB8AC3E}">
        <p14:creationId xmlns:p14="http://schemas.microsoft.com/office/powerpoint/2010/main" val="35044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896967-2C49-B2F3-9746-DC12E4850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zövegdoboz 1">
            <a:extLst>
              <a:ext uri="{FF2B5EF4-FFF2-40B4-BE49-F238E27FC236}">
                <a16:creationId xmlns:a16="http://schemas.microsoft.com/office/drawing/2014/main" id="{761A2663-1C4B-A6B3-7076-78E89AD01470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219EE-08CF-7993-F42D-4ED123503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1001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50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B826DDE-ACF9-46C4-9814-D76079B36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11563"/>
            <a:ext cx="7772400" cy="637557"/>
          </a:xfrm>
          <a:noFill/>
          <a:effectLst>
            <a:outerShdw blurRad="50800" algn="tl" rotWithShape="0">
              <a:prstClr val="black">
                <a:alpha val="20000"/>
              </a:prstClr>
            </a:outerShdw>
          </a:effectLst>
        </p:spPr>
        <p:txBody>
          <a:bodyPr tIns="72000" bIns="0" anchor="ctr">
            <a:normAutofit/>
          </a:bodyPr>
          <a:lstStyle/>
          <a:p>
            <a:r>
              <a:rPr lang="hu-HU" sz="3200" b="1" dirty="0">
                <a:latin typeface="+mn-lt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1364831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2A8A6-6B52-704C-F247-D08F2C55A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A81BBA4-8980-4624-F640-25FCE262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396"/>
            <a:ext cx="7886700" cy="1078293"/>
          </a:xfrm>
        </p:spPr>
        <p:txBody>
          <a:bodyPr>
            <a:normAutofit/>
          </a:bodyPr>
          <a:lstStyle/>
          <a:p>
            <a:r>
              <a:rPr lang="hu-HU" sz="4000" b="1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37B7B-4765-A519-B577-845463C3E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3" y="1733219"/>
            <a:ext cx="4052407" cy="2918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D32ED-3DA0-6BC7-9766-141D725D4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97" y="371001"/>
            <a:ext cx="5367680" cy="2723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98ED6B-D621-E1EE-8CC9-F8997FFB8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0" y="4218316"/>
            <a:ext cx="4980615" cy="12076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5E31F9-8D1B-71B7-36C2-2A62CEDE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87" y="3336059"/>
            <a:ext cx="1398906" cy="1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">
            <a:extLst>
              <a:ext uri="{FF2B5EF4-FFF2-40B4-BE49-F238E27FC236}">
                <a16:creationId xmlns:a16="http://schemas.microsoft.com/office/drawing/2014/main" id="{3280AD69-2AFD-854B-7278-4570220665FE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09BE7-CECF-6757-B83C-327410DA8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04" y="3982980"/>
            <a:ext cx="1861928" cy="404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3CF5ED-93EA-E404-4D40-4170E662E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01" y="370415"/>
            <a:ext cx="2213739" cy="4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9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1512E-5984-30C5-16ED-4B0FF01C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">
            <a:extLst>
              <a:ext uri="{FF2B5EF4-FFF2-40B4-BE49-F238E27FC236}">
                <a16:creationId xmlns:a16="http://schemas.microsoft.com/office/drawing/2014/main" id="{E60DFF60-78F8-2AD6-C824-F40F0F927C98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  <p:pic>
        <p:nvPicPr>
          <p:cNvPr id="9" name="AQPpM1qcWkBGWEsA0hbsD9vE0TK5HTWGGw1rUXJlCsCIw50WJIrIUsPo2t2gLz1WJQuus9nusAemx5SKMgz_Ia7AJTWAeiTFU6WM9m8.mp4">
            <a:hlinkClick r:id="" action="ppaction://media"/>
            <a:extLst>
              <a:ext uri="{FF2B5EF4-FFF2-40B4-BE49-F238E27FC236}">
                <a16:creationId xmlns:a16="http://schemas.microsoft.com/office/drawing/2014/main" id="{A466C22D-7866-3334-A21E-4316D5C97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103" y="545070"/>
            <a:ext cx="2372803" cy="4218316"/>
          </a:xfrm>
          <a:prstGeom prst="rect">
            <a:avLst/>
          </a:prstGeom>
        </p:spPr>
      </p:pic>
      <p:pic>
        <p:nvPicPr>
          <p:cNvPr id="10" name="output_progressive_29e17277-08e9-4eb6-81dc-79dec0e2d5f0">
            <a:hlinkClick r:id="" action="ppaction://media"/>
            <a:extLst>
              <a:ext uri="{FF2B5EF4-FFF2-40B4-BE49-F238E27FC236}">
                <a16:creationId xmlns:a16="http://schemas.microsoft.com/office/drawing/2014/main" id="{8DCB4192-16D5-B429-C988-02F0202FA6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0641" y="1444286"/>
            <a:ext cx="4791001" cy="26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84741-786A-F045-3AE5-7FBDF6518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9600D5-DF2A-37F3-B2E9-D9BD5DED9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9" y="522238"/>
            <a:ext cx="7288582" cy="4859055"/>
          </a:xfrm>
          <a:prstGeom prst="rect">
            <a:avLst/>
          </a:prstGeom>
        </p:spPr>
      </p:pic>
      <p:sp>
        <p:nvSpPr>
          <p:cNvPr id="29" name="Szövegdoboz 1">
            <a:extLst>
              <a:ext uri="{FF2B5EF4-FFF2-40B4-BE49-F238E27FC236}">
                <a16:creationId xmlns:a16="http://schemas.microsoft.com/office/drawing/2014/main" id="{827F7B6C-F991-0E76-FF96-E18A1FB8A423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114875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79527-C486-AAAB-C399-05C41028B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1635717-8B4A-ABC6-B484-FE08B11A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8103368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7B46902-5AAE-4474-2CA4-3661D6DC22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968657"/>
            <a:ext cx="7821611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 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potenciálisan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robbanásveszélyes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környezet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angolul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 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potentially explosive atmosphere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olyan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környezet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amelyben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normál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üzemi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vagy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előre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látható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körülmények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között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gyúlékony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gázok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gőzök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ködök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vagy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porok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levegővel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alkotott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keveréke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olyan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koncentrációban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jelenhet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meg,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hogy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gyújtás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esetén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az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égés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vagy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robbanás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teljes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keverékre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átterjedhet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</a:p>
          <a:p>
            <a:pPr>
              <a:lnSpc>
                <a:spcPct val="100000"/>
              </a:lnSpc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„Az a </a:t>
            </a:r>
            <a:r>
              <a:rPr lang="en-US" sz="2000" dirty="0" err="1">
                <a:latin typeface="+mn-lt"/>
              </a:rPr>
              <a:t>környezet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amely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helyi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használati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feltételekből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következően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robbanásveszélyessé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válhat</a:t>
            </a:r>
            <a:r>
              <a:rPr lang="en-US" sz="2000" dirty="0">
                <a:latin typeface="+mn-lt"/>
              </a:rPr>
              <a:t>.”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Nem </a:t>
            </a:r>
            <a:r>
              <a:rPr lang="en-US" sz="2000" dirty="0" err="1">
                <a:latin typeface="+mn-lt"/>
              </a:rPr>
              <a:t>maga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robbanás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lényeg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hanem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: </a:t>
            </a:r>
          </a:p>
          <a:p>
            <a:pPr lvl="1"/>
            <a:r>
              <a:rPr lang="en-US" sz="2000" b="1" dirty="0" err="1">
                <a:latin typeface="+mn-lt"/>
              </a:rPr>
              <a:t>kialakulhat</a:t>
            </a:r>
            <a:r>
              <a:rPr lang="en-US" sz="2000" b="1" dirty="0">
                <a:latin typeface="+mn-lt"/>
              </a:rPr>
              <a:t>-e </a:t>
            </a:r>
            <a:r>
              <a:rPr lang="en-US" sz="2000" b="1" dirty="0" err="1">
                <a:latin typeface="+mn-lt"/>
              </a:rPr>
              <a:t>robbanóképes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közeg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b="1" dirty="0">
                <a:latin typeface="+mn-lt"/>
              </a:rPr>
              <a:t>van-e </a:t>
            </a:r>
            <a:r>
              <a:rPr lang="en-US" sz="2000" b="1" dirty="0" err="1">
                <a:latin typeface="+mn-lt"/>
              </a:rPr>
              <a:t>potenciális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gyújtóforrás</a:t>
            </a:r>
            <a:r>
              <a:rPr lang="en-US" sz="2000" dirty="0">
                <a:latin typeface="+mn-lt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764750F-16FC-9811-89BA-07B2E93A0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1" y="3717889"/>
            <a:ext cx="2556050" cy="1704033"/>
          </a:xfrm>
          <a:prstGeom prst="rect">
            <a:avLst/>
          </a:prstGeom>
        </p:spPr>
      </p:pic>
      <p:sp>
        <p:nvSpPr>
          <p:cNvPr id="3" name="Szövegdoboz 1">
            <a:extLst>
              <a:ext uri="{FF2B5EF4-FFF2-40B4-BE49-F238E27FC236}">
                <a16:creationId xmlns:a16="http://schemas.microsoft.com/office/drawing/2014/main" id="{1EBD6EFF-E32A-91CD-1224-C5F5A27548AC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122869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D7B91-5AC6-4222-0313-AEE87592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8E86B9E1-21A9-8FEF-D688-550DBBF0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FA7B7B84-3783-C4AA-A618-074C0141BD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091770"/>
            <a:ext cx="7821611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>
                <a:latin typeface="+mn-lt"/>
              </a:rPr>
              <a:t>Menetrend</a:t>
            </a:r>
            <a:r>
              <a:rPr lang="en-US" sz="2000" b="1" dirty="0">
                <a:latin typeface="+mn-lt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latin typeface="+mn-lt"/>
              </a:rPr>
              <a:t>URS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felhasználói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követelmények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Robbanásvédelmi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tervfejezet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zónabesorolás</a:t>
            </a:r>
            <a:r>
              <a:rPr lang="en-US" sz="2000" i="1" dirty="0">
                <a:latin typeface="+mn-lt"/>
              </a:rPr>
              <a:t>, EPL (ATEX))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Tervezés</a:t>
            </a:r>
            <a:r>
              <a:rPr lang="en-US" sz="2000" u="sng" dirty="0">
                <a:latin typeface="+mn-lt"/>
              </a:rPr>
              <a:t>, </a:t>
            </a:r>
            <a:r>
              <a:rPr lang="en-US" sz="2000" u="sng" dirty="0" err="1">
                <a:latin typeface="+mn-lt"/>
              </a:rPr>
              <a:t>beszerzés</a:t>
            </a:r>
            <a:r>
              <a:rPr lang="en-US" sz="2000" u="sng" dirty="0">
                <a:latin typeface="+mn-lt"/>
              </a:rPr>
              <a:t>, </a:t>
            </a:r>
            <a:r>
              <a:rPr lang="en-US" sz="2000" u="sng" dirty="0" err="1">
                <a:latin typeface="+mn-lt"/>
              </a:rPr>
              <a:t>kivitelezés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tervfejezet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revíziók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Üzembehelyezés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(Rb </a:t>
            </a:r>
            <a:r>
              <a:rPr lang="en-US" sz="2000" i="1" dirty="0" err="1">
                <a:latin typeface="+mn-lt"/>
              </a:rPr>
              <a:t>felülvizsgálat</a:t>
            </a:r>
            <a:r>
              <a:rPr lang="en-US" sz="2000" i="1" dirty="0">
                <a:latin typeface="+mn-lt"/>
              </a:rPr>
              <a:t>, Tűzvédelmi </a:t>
            </a:r>
            <a:r>
              <a:rPr lang="en-US" sz="2000" i="1" dirty="0" err="1">
                <a:latin typeface="+mn-lt"/>
              </a:rPr>
              <a:t>célú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vizsgálat</a:t>
            </a:r>
            <a:r>
              <a:rPr lang="en-US" sz="2000" i="1" dirty="0">
                <a:latin typeface="+mn-lt"/>
              </a:rPr>
              <a:t>, 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dokumentáció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Üzemeltetés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(Rb </a:t>
            </a:r>
            <a:r>
              <a:rPr lang="en-US" sz="2000" i="1" dirty="0" err="1">
                <a:latin typeface="+mn-lt"/>
              </a:rPr>
              <a:t>felülvizsgálat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robbanás</a:t>
            </a:r>
            <a:r>
              <a:rPr lang="en-US" sz="2000" i="1" dirty="0">
                <a:latin typeface="+mn-lt"/>
              </a:rPr>
              <a:t>, 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dokumentáció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revíziók</a:t>
            </a:r>
            <a:r>
              <a:rPr lang="en-US" sz="2000" i="1" dirty="0">
                <a:latin typeface="+mn-lt"/>
              </a:rPr>
              <a:t>)</a:t>
            </a:r>
          </a:p>
          <a:p>
            <a:r>
              <a:rPr lang="en-US" sz="2000" dirty="0" err="1">
                <a:latin typeface="+mn-lt"/>
              </a:rPr>
              <a:t>Karbantartás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javítás</a:t>
            </a:r>
            <a:r>
              <a:rPr lang="en-US" sz="2000" dirty="0">
                <a:latin typeface="+mn-lt"/>
              </a:rPr>
              <a:t> (</a:t>
            </a:r>
            <a:r>
              <a:rPr lang="hu-HU" sz="2000" i="1" dirty="0">
                <a:latin typeface="+mn-lt"/>
              </a:rPr>
              <a:t>robbanásbiztos berendezéseket javító</a:t>
            </a:r>
            <a:r>
              <a:rPr lang="hu-HU" sz="2000" dirty="0">
                <a:latin typeface="+mn-lt"/>
              </a:rPr>
              <a:t> </a:t>
            </a:r>
            <a:r>
              <a:rPr lang="hu-HU" sz="2000" i="1" dirty="0">
                <a:latin typeface="+mn-lt"/>
              </a:rPr>
              <a:t>műhely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>
                <a:latin typeface="+mn-lt"/>
              </a:rPr>
              <a:t>Feltételrendszer</a:t>
            </a:r>
            <a:r>
              <a:rPr lang="en-US" sz="2000" b="1" dirty="0">
                <a:latin typeface="+mn-lt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latin typeface="+mn-lt"/>
              </a:rPr>
              <a:t>Rb </a:t>
            </a:r>
            <a:r>
              <a:rPr lang="en-US" sz="2000" u="sng" dirty="0" err="1">
                <a:latin typeface="+mn-lt"/>
              </a:rPr>
              <a:t>személyi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kompetencia</a:t>
            </a:r>
            <a:endParaRPr lang="en-US" sz="2000" u="sng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FCF2D-545E-749E-E6F0-FED01BA1F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6722"/>
            <a:ext cx="7772400" cy="5181600"/>
          </a:xfrm>
          <a:prstGeom prst="rect">
            <a:avLst/>
          </a:prstGeom>
        </p:spPr>
      </p:pic>
      <p:sp>
        <p:nvSpPr>
          <p:cNvPr id="6" name="Szövegdoboz 1">
            <a:extLst>
              <a:ext uri="{FF2B5EF4-FFF2-40B4-BE49-F238E27FC236}">
                <a16:creationId xmlns:a16="http://schemas.microsoft.com/office/drawing/2014/main" id="{46A1DDB4-357A-4D2B-EB11-A671D89D5347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3414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30B79-C2FF-EB67-9A12-35A0D915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712ADED-3164-680D-765E-7DE7AAF6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6EA2F4FC-A00C-4850-C538-216E446BF2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091770"/>
            <a:ext cx="7821611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>
                <a:latin typeface="+mn-lt"/>
              </a:rPr>
              <a:t>Menetrend</a:t>
            </a:r>
            <a:r>
              <a:rPr lang="en-US" sz="2000" b="1" dirty="0">
                <a:latin typeface="+mn-lt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latin typeface="+mn-lt"/>
              </a:rPr>
              <a:t>URS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felhasználói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követelmények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Robbanásvédelmi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tervfejezet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zónabesorolás</a:t>
            </a:r>
            <a:r>
              <a:rPr lang="en-US" sz="2000" i="1" dirty="0">
                <a:latin typeface="+mn-lt"/>
              </a:rPr>
              <a:t>, EPL (ATEX))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Tervezés</a:t>
            </a:r>
            <a:r>
              <a:rPr lang="en-US" sz="2000" u="sng" dirty="0">
                <a:latin typeface="+mn-lt"/>
              </a:rPr>
              <a:t>, </a:t>
            </a:r>
            <a:r>
              <a:rPr lang="en-US" sz="2000" u="sng" dirty="0" err="1">
                <a:latin typeface="+mn-lt"/>
              </a:rPr>
              <a:t>beszerzés</a:t>
            </a:r>
            <a:r>
              <a:rPr lang="en-US" sz="2000" u="sng" dirty="0">
                <a:latin typeface="+mn-lt"/>
              </a:rPr>
              <a:t>, </a:t>
            </a:r>
            <a:r>
              <a:rPr lang="en-US" sz="2000" u="sng" dirty="0" err="1">
                <a:latin typeface="+mn-lt"/>
              </a:rPr>
              <a:t>kivitelezés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tervfejezet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revíziók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Üzembehelyezés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(Rb </a:t>
            </a:r>
            <a:r>
              <a:rPr lang="en-US" sz="2000" i="1" dirty="0" err="1">
                <a:latin typeface="+mn-lt"/>
              </a:rPr>
              <a:t>felülvizsgálat</a:t>
            </a:r>
            <a:r>
              <a:rPr lang="en-US" sz="2000" i="1" dirty="0">
                <a:latin typeface="+mn-lt"/>
              </a:rPr>
              <a:t>, Tűzvédelmi </a:t>
            </a:r>
            <a:r>
              <a:rPr lang="en-US" sz="2000" i="1" dirty="0" err="1">
                <a:latin typeface="+mn-lt"/>
              </a:rPr>
              <a:t>célú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vizsgálat</a:t>
            </a:r>
            <a:r>
              <a:rPr lang="en-US" sz="2000" i="1" dirty="0">
                <a:latin typeface="+mn-lt"/>
              </a:rPr>
              <a:t>, 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dokumentáció</a:t>
            </a:r>
            <a:r>
              <a:rPr lang="en-US" sz="2000" i="1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u="sng" dirty="0" err="1">
                <a:latin typeface="+mn-lt"/>
              </a:rPr>
              <a:t>Üzemeltetés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(Rb </a:t>
            </a:r>
            <a:r>
              <a:rPr lang="en-US" sz="2000" i="1" dirty="0" err="1">
                <a:latin typeface="+mn-lt"/>
              </a:rPr>
              <a:t>felülvizsgálat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robbanás</a:t>
            </a:r>
            <a:r>
              <a:rPr lang="en-US" sz="2000" i="1" dirty="0">
                <a:latin typeface="+mn-lt"/>
              </a:rPr>
              <a:t>, </a:t>
            </a: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dokumentáció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revíziók</a:t>
            </a:r>
            <a:r>
              <a:rPr lang="en-US" sz="2000" i="1" dirty="0">
                <a:latin typeface="+mn-lt"/>
              </a:rPr>
              <a:t>)</a:t>
            </a:r>
          </a:p>
          <a:p>
            <a:r>
              <a:rPr lang="en-US" sz="2000" dirty="0" err="1">
                <a:latin typeface="+mn-lt"/>
              </a:rPr>
              <a:t>Karbantartás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javítás</a:t>
            </a:r>
            <a:r>
              <a:rPr lang="en-US" sz="2000" dirty="0">
                <a:latin typeface="+mn-lt"/>
              </a:rPr>
              <a:t> (</a:t>
            </a:r>
            <a:r>
              <a:rPr lang="hu-HU" sz="2000" i="1" dirty="0">
                <a:latin typeface="+mn-lt"/>
              </a:rPr>
              <a:t>robbanásbiztos berendezéseket javító</a:t>
            </a:r>
            <a:r>
              <a:rPr lang="hu-HU" sz="2000" dirty="0">
                <a:latin typeface="+mn-lt"/>
              </a:rPr>
              <a:t> </a:t>
            </a:r>
            <a:r>
              <a:rPr lang="hu-HU" sz="2000" i="1" dirty="0">
                <a:latin typeface="+mn-lt"/>
              </a:rPr>
              <a:t>műhely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>
                <a:latin typeface="+mn-lt"/>
              </a:rPr>
              <a:t>Feltételrendszer</a:t>
            </a:r>
            <a:r>
              <a:rPr lang="en-US" sz="2000" b="1" dirty="0">
                <a:latin typeface="+mn-lt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latin typeface="+mn-lt"/>
              </a:rPr>
              <a:t>Rb </a:t>
            </a:r>
            <a:r>
              <a:rPr lang="en-US" sz="2000" u="sng" dirty="0" err="1">
                <a:latin typeface="+mn-lt"/>
              </a:rPr>
              <a:t>személyi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kompetencia</a:t>
            </a:r>
            <a:endParaRPr lang="en-US" sz="2000" u="sng" dirty="0">
              <a:latin typeface="+mn-lt"/>
            </a:endParaRP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1F768538-93FA-76C6-42BC-30BA614FA504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411706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28345-CBAE-2911-ABC5-B5F019BD7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E93CFC2-2C42-32BD-8235-7673DC3C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F506395B-A3AB-EE6B-BAED-02E0ADA7D4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61194" y="2017203"/>
            <a:ext cx="782161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>
                <a:latin typeface="+mn-lt"/>
              </a:rPr>
              <a:t>Személyi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kompetencia</a:t>
            </a:r>
            <a:r>
              <a:rPr lang="en-US" sz="2000" b="1" dirty="0">
                <a:latin typeface="+mn-lt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+mn-lt"/>
              </a:rPr>
              <a:t>Tervező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tervezés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Gyártó (</a:t>
            </a:r>
            <a:r>
              <a:rPr lang="en-US" sz="2000" dirty="0" err="1">
                <a:latin typeface="+mn-lt"/>
              </a:rPr>
              <a:t>termékfejlesztés</a:t>
            </a:r>
            <a:r>
              <a:rPr lang="en-US" sz="2000" dirty="0">
                <a:latin typeface="+mn-lt"/>
              </a:rPr>
              <a:t>-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gyártás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Kivitelező (</a:t>
            </a:r>
            <a:r>
              <a:rPr lang="en-US" sz="2000" dirty="0" err="1">
                <a:latin typeface="+mn-lt"/>
              </a:rPr>
              <a:t>kivitelezés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+mn-lt"/>
              </a:rPr>
              <a:t>Felülvizsgáló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felülvzisgálat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Robbanásvédelmi </a:t>
            </a:r>
            <a:r>
              <a:rPr lang="en-US" sz="2000" dirty="0" err="1">
                <a:latin typeface="+mn-lt"/>
              </a:rPr>
              <a:t>szakember</a:t>
            </a:r>
            <a:r>
              <a:rPr lang="en-US" sz="2000" dirty="0">
                <a:latin typeface="+mn-lt"/>
              </a:rPr>
              <a:t> / </a:t>
            </a:r>
            <a:r>
              <a:rPr lang="en-US" sz="2000" dirty="0" err="1">
                <a:latin typeface="+mn-lt"/>
              </a:rPr>
              <a:t>szakmérnök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robbanásvédelmi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dokumentáció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üzemeltetés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i="1" dirty="0" err="1">
                <a:latin typeface="+mn-lt"/>
              </a:rPr>
              <a:t>Robbanásvédelmi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koordinátor</a:t>
            </a:r>
            <a:r>
              <a:rPr lang="en-US" sz="2000" i="1" dirty="0">
                <a:latin typeface="+mn-lt"/>
              </a:rPr>
              <a:t> (</a:t>
            </a:r>
            <a:r>
              <a:rPr lang="en-US" sz="2000" i="1" dirty="0" err="1">
                <a:latin typeface="+mn-lt"/>
              </a:rPr>
              <a:t>üzemeltetés</a:t>
            </a:r>
            <a:r>
              <a:rPr lang="en-US" sz="2000" i="1" dirty="0">
                <a:latin typeface="+mn-lt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F7BD6-5451-9070-D707-6DB3737B4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38" y="1136719"/>
            <a:ext cx="3381270" cy="2535953"/>
          </a:xfrm>
          <a:prstGeom prst="rect">
            <a:avLst/>
          </a:prstGeom>
        </p:spPr>
      </p:pic>
      <p:sp>
        <p:nvSpPr>
          <p:cNvPr id="6" name="Szövegdoboz 1">
            <a:extLst>
              <a:ext uri="{FF2B5EF4-FFF2-40B4-BE49-F238E27FC236}">
                <a16:creationId xmlns:a16="http://schemas.microsoft.com/office/drawing/2014/main" id="{86C74AF5-20B7-2338-0CDF-0376F7CEE68C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33792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5429D-3A34-9346-3BDF-241F6F56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F6ABD7E2-2DAD-67F8-09EE-9A74B177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80"/>
            <a:ext cx="7886700" cy="1078293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Potenciálisan robbanásveszélyes környezet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6A49DA2-68E4-6BE7-90A1-D5BE980D80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291192"/>
            <a:ext cx="811341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latin typeface="+mn-lt"/>
              </a:rPr>
              <a:t>Koordinációs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intézkedések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r>
              <a:rPr lang="hu-HU" sz="2000" dirty="0">
                <a:latin typeface="+mn-lt"/>
              </a:rPr>
              <a:t>Az egyes munkáltatóknak a 89/391/EGK irányelvben foglalt egyéni felelősségének sérelme nélkül a koordinációs feladatokat a munkaterületért a nemzeti jogszabályok és/vagy gyakorlat szerint felelős munkáltató végzi el, és neki kell koordinálnia a munkavállalók egészségének és testi épségének megőrzésére szolgáló intézkedések megvalósítását is. Az ő feladata annak biztosítása, hogy a műveleteket biztonságosan hajtsák végre, a munkavállalók élete és egészsége védelmének érdekében. Ennek teljesítése érdekében meg kell ismernie a robbanási kockázatokat, meg kell beszélnie az óvintézkedéseket az érintett személyekkel, utasításokat kell kiadnia, és ellenőriznie kell azok betartását.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F8510-708A-FA3E-6EAF-569A2998A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17" y="4822619"/>
            <a:ext cx="919424" cy="919424"/>
          </a:xfrm>
          <a:prstGeom prst="rect">
            <a:avLst/>
          </a:prstGeom>
        </p:spPr>
      </p:pic>
      <p:sp>
        <p:nvSpPr>
          <p:cNvPr id="6" name="Szövegdoboz 1">
            <a:extLst>
              <a:ext uri="{FF2B5EF4-FFF2-40B4-BE49-F238E27FC236}">
                <a16:creationId xmlns:a16="http://schemas.microsoft.com/office/drawing/2014/main" id="{169FA8AE-386D-C55E-A572-B6732B2566E0}"/>
              </a:ext>
            </a:extLst>
          </p:cNvPr>
          <p:cNvSpPr txBox="1"/>
          <p:nvPr/>
        </p:nvSpPr>
        <p:spPr>
          <a:xfrm>
            <a:off x="648000" y="6210000"/>
            <a:ext cx="40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Előadás címe: mi változott?</a:t>
            </a:r>
          </a:p>
        </p:txBody>
      </p:sp>
    </p:spTree>
    <p:extLst>
      <p:ext uri="{BB962C8B-B14F-4D97-AF65-F5344CB8AC3E}">
        <p14:creationId xmlns:p14="http://schemas.microsoft.com/office/powerpoint/2010/main" val="3560717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1227</TotalTime>
  <Words>1574</Words>
  <Application>Microsoft Macintosh PowerPoint</Application>
  <PresentationFormat>On-screen Show (4:3)</PresentationFormat>
  <Paragraphs>166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OpenSans</vt:lpstr>
      <vt:lpstr>Office-téma</vt:lpstr>
      <vt:lpstr>KÖSZÖNTJÜK VENDÉGEINKET!</vt:lpstr>
      <vt:lpstr>A program</vt:lpstr>
      <vt:lpstr>PowerPoint Presentation</vt:lpstr>
      <vt:lpstr>PowerPoint Presentation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Potenciálisan robbanásveszélyes környezet</vt:lpstr>
      <vt:lpstr>PowerPoint Presentation</vt:lpstr>
      <vt:lpstr>KÖSZÖNJÜK A FIGYELMET!</vt:lpstr>
      <vt:lpstr>A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Gábor Klein</dc:creator>
  <cp:lastModifiedBy>Veress Arpad</cp:lastModifiedBy>
  <cp:revision>5</cp:revision>
  <dcterms:created xsi:type="dcterms:W3CDTF">2019-03-26T13:14:13Z</dcterms:created>
  <dcterms:modified xsi:type="dcterms:W3CDTF">2026-05-12T16:19:39Z</dcterms:modified>
</cp:coreProperties>
</file>